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3"/>
    <p:sldId id="257" r:id="rId4"/>
    <p:sldId id="258" r:id="rId5"/>
    <p:sldId id="312" r:id="rId6"/>
    <p:sldId id="313" r:id="rId7"/>
    <p:sldId id="314" r:id="rId8"/>
    <p:sldId id="315" r:id="rId9"/>
    <p:sldId id="316" r:id="rId10"/>
    <p:sldId id="317" r:id="rId11"/>
    <p:sldId id="318" r:id="rId12"/>
    <p:sldId id="319" r:id="rId13"/>
    <p:sldId id="320" r:id="rId14"/>
    <p:sldId id="321" r:id="rId15"/>
    <p:sldId id="322" r:id="rId16"/>
    <p:sldId id="323" r:id="rId17"/>
    <p:sldId id="263" r:id="rId18"/>
    <p:sldId id="264" r:id="rId19"/>
    <p:sldId id="265" r:id="rId20"/>
    <p:sldId id="259" r:id="rId21"/>
    <p:sldId id="266" r:id="rId22"/>
    <p:sldId id="267" r:id="rId23"/>
    <p:sldId id="268" r:id="rId24"/>
    <p:sldId id="269" r:id="rId25"/>
    <p:sldId id="270" r:id="rId26"/>
    <p:sldId id="324" r:id="rId27"/>
    <p:sldId id="325" r:id="rId28"/>
    <p:sldId id="327" r:id="rId29"/>
    <p:sldId id="328" r:id="rId30"/>
    <p:sldId id="329" r:id="rId31"/>
    <p:sldId id="330" r:id="rId32"/>
    <p:sldId id="331" r:id="rId33"/>
    <p:sldId id="332" r:id="rId34"/>
    <p:sldId id="333" r:id="rId36"/>
    <p:sldId id="334" r:id="rId37"/>
    <p:sldId id="335" r:id="rId38"/>
    <p:sldId id="336" r:id="rId39"/>
    <p:sldId id="337" r:id="rId40"/>
    <p:sldId id="338" r:id="rId41"/>
    <p:sldId id="339" r:id="rId42"/>
    <p:sldId id="340" r:id="rId43"/>
    <p:sldId id="341" r:id="rId44"/>
    <p:sldId id="342" r:id="rId45"/>
    <p:sldId id="343" r:id="rId46"/>
    <p:sldId id="380" r:id="rId47"/>
    <p:sldId id="260" r:id="rId48"/>
    <p:sldId id="275" r:id="rId49"/>
    <p:sldId id="272" r:id="rId50"/>
    <p:sldId id="276" r:id="rId51"/>
    <p:sldId id="277" r:id="rId52"/>
    <p:sldId id="279" r:id="rId53"/>
    <p:sldId id="280" r:id="rId54"/>
    <p:sldId id="278" r:id="rId55"/>
    <p:sldId id="273" r:id="rId56"/>
    <p:sldId id="281" r:id="rId57"/>
    <p:sldId id="285" r:id="rId58"/>
    <p:sldId id="284" r:id="rId59"/>
    <p:sldId id="290" r:id="rId60"/>
    <p:sldId id="293" r:id="rId61"/>
    <p:sldId id="294" r:id="rId62"/>
    <p:sldId id="295" r:id="rId63"/>
    <p:sldId id="297" r:id="rId64"/>
    <p:sldId id="298" r:id="rId65"/>
    <p:sldId id="299" r:id="rId66"/>
    <p:sldId id="300" r:id="rId67"/>
    <p:sldId id="301" r:id="rId68"/>
    <p:sldId id="302" r:id="rId69"/>
    <p:sldId id="305" r:id="rId70"/>
    <p:sldId id="304" r:id="rId71"/>
    <p:sldId id="307" r:id="rId72"/>
    <p:sldId id="296" r:id="rId73"/>
    <p:sldId id="310" r:id="rId74"/>
    <p:sldId id="31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D2C63A4-9D5D-47CE-8D74-13AD5720E5D9}" type="doc">
      <dgm:prSet loTypeId="urn:microsoft.com/office/officeart/2005/8/layout/hierarchy1" loCatId="hierarchy" qsTypeId="urn:microsoft.com/office/officeart/2005/8/quickstyle/simple1" qsCatId="simple" csTypeId="urn:microsoft.com/office/officeart/2005/8/colors/accent1_2" csCatId="accent1" phldr="0"/>
      <dgm:spPr/>
      <dgm:t>
        <a:bodyPr/>
        <a:p>
          <a:endParaRPr lang="en-US"/>
        </a:p>
      </dgm:t>
    </dgm:pt>
    <dgm:pt modelId="{42D42628-864C-41D6-833F-2DBB342F4DB0}">
      <dgm:prSet phldrT="[Text]" phldr="0" custT="0"/>
      <dgm:spPr/>
      <dgm:t>
        <a:bodyPr vert="horz" wrap="square"/>
        <a:p>
          <a:pPr>
            <a:lnSpc>
              <a:spcPct val="100000"/>
            </a:lnSpc>
            <a:spcBef>
              <a:spcPct val="0"/>
            </a:spcBef>
            <a:spcAft>
              <a:spcPct val="35000"/>
            </a:spcAft>
          </a:pPr>
          <a:r>
            <a:rPr lang="en-US" dirty="0">
              <a:sym typeface="+mn-ea"/>
            </a:rPr>
            <a:t>Process Syncronization in Parallel mode</a:t>
          </a:r>
          <a:r>
            <a:rPr lang="en-US"/>
            <a:t/>
          </a:r>
          <a:endParaRPr lang="en-US"/>
        </a:p>
      </dgm:t>
    </dgm:pt>
    <dgm:pt modelId="{C7195306-E1B1-4ECE-8382-424ACA226556}" cxnId="{823538B2-1AAD-4EE4-B601-B5B713CB489C}" type="parTrans">
      <dgm:prSet/>
      <dgm:spPr/>
      <dgm:t>
        <a:bodyPr/>
        <a:p>
          <a:endParaRPr lang="en-US"/>
        </a:p>
      </dgm:t>
    </dgm:pt>
    <dgm:pt modelId="{33D8AA3E-DAD3-412E-80E1-09AFD3B5EAF9}" cxnId="{823538B2-1AAD-4EE4-B601-B5B713CB489C}" type="sibTrans">
      <dgm:prSet/>
      <dgm:spPr/>
      <dgm:t>
        <a:bodyPr/>
        <a:p>
          <a:endParaRPr lang="en-US"/>
        </a:p>
      </dgm:t>
    </dgm:pt>
    <dgm:pt modelId="{1FC1C8C3-63CB-4E55-BD49-AA552B8440D8}">
      <dgm:prSet phldrT="[Text]" phldr="0" custT="0"/>
      <dgm:spPr/>
      <dgm:t>
        <a:bodyPr vert="horz" wrap="square"/>
        <a:p>
          <a:pPr>
            <a:lnSpc>
              <a:spcPct val="100000"/>
            </a:lnSpc>
            <a:spcBef>
              <a:spcPct val="0"/>
            </a:spcBef>
            <a:spcAft>
              <a:spcPct val="35000"/>
            </a:spcAft>
          </a:pPr>
          <a:r>
            <a:rPr lang="en-US"/>
            <a:t>Cooperative Process</a:t>
          </a:r>
          <a:endParaRPr lang="en-US"/>
        </a:p>
      </dgm:t>
    </dgm:pt>
    <dgm:pt modelId="{B025E324-1C01-4543-8D06-F931E0E78FF4}" cxnId="{D0912019-140A-45A7-A7AE-6F858C91B12A}" type="parTrans">
      <dgm:prSet/>
      <dgm:spPr/>
      <dgm:t>
        <a:bodyPr/>
        <a:p>
          <a:endParaRPr lang="en-US"/>
        </a:p>
      </dgm:t>
    </dgm:pt>
    <dgm:pt modelId="{588AC07E-4185-4602-8798-37B6E219CC88}" cxnId="{D0912019-140A-45A7-A7AE-6F858C91B12A}" type="sibTrans">
      <dgm:prSet/>
      <dgm:spPr/>
      <dgm:t>
        <a:bodyPr/>
        <a:p>
          <a:endParaRPr lang="en-US"/>
        </a:p>
      </dgm:t>
    </dgm:pt>
    <dgm:pt modelId="{A05D3806-5723-4FF6-989A-CFBBE505DD4B}">
      <dgm:prSet phldrT="[Text]" phldr="0" custT="0"/>
      <dgm:spPr/>
      <dgm:t>
        <a:bodyPr vert="horz" wrap="square"/>
        <a:p>
          <a:pPr>
            <a:lnSpc>
              <a:spcPct val="100000"/>
            </a:lnSpc>
            <a:spcBef>
              <a:spcPct val="0"/>
            </a:spcBef>
            <a:spcAft>
              <a:spcPct val="35000"/>
            </a:spcAft>
          </a:pPr>
          <a:r>
            <a:rPr lang="en-US"/>
            <a:t>Independent Process</a:t>
          </a:r>
          <a:r>
            <a:rPr lang="en-US"/>
            <a:t/>
          </a:r>
          <a:endParaRPr lang="en-US"/>
        </a:p>
      </dgm:t>
    </dgm:pt>
    <dgm:pt modelId="{3B533E93-AA45-4AC9-9CB7-4EF287AB96B6}" cxnId="{E2B9EECD-3669-4684-B019-3BB2803797B5}" type="parTrans">
      <dgm:prSet/>
      <dgm:spPr/>
      <dgm:t>
        <a:bodyPr/>
        <a:p>
          <a:endParaRPr lang="en-US"/>
        </a:p>
      </dgm:t>
    </dgm:pt>
    <dgm:pt modelId="{C1E7C596-43DD-4C48-95F5-50523BA11C29}" cxnId="{E2B9EECD-3669-4684-B019-3BB2803797B5}" type="sibTrans">
      <dgm:prSet/>
      <dgm:spPr/>
      <dgm:t>
        <a:bodyPr/>
        <a:p>
          <a:endParaRPr lang="en-US"/>
        </a:p>
      </dgm:t>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127C500C-4887-40E4-B187-5B52545DCD7D}" type="pres">
      <dgm:prSet presAssocID="{42D42628-864C-41D6-833F-2DBB342F4DB0}" presName="hierRoot1" presStyleCnt="0"/>
      <dgm:spPr/>
    </dgm:pt>
    <dgm:pt modelId="{365B431B-456E-4B1C-A19C-568423617177}" type="pres">
      <dgm:prSet presAssocID="{42D42628-864C-41D6-833F-2DBB342F4DB0}" presName="composite" presStyleCnt="0"/>
      <dgm:spPr/>
    </dgm:pt>
    <dgm:pt modelId="{5CB9CF2E-F8C1-427A-832C-73E3C9485AF5}" type="pres">
      <dgm:prSet presAssocID="{42D42628-864C-41D6-833F-2DBB342F4DB0}" presName="background" presStyleLbl="node0" presStyleIdx="0" presStyleCnt="1"/>
      <dgm:spPr/>
    </dgm:pt>
    <dgm:pt modelId="{9EA914DE-A312-4852-926F-356E365C8677}" type="pres">
      <dgm:prSet presAssocID="{42D42628-864C-41D6-833F-2DBB342F4DB0}" presName="text" presStyleLbl="fgAcc0" presStyleIdx="0" presStyleCnt="1">
        <dgm:presLayoutVars>
          <dgm:chPref val="3"/>
        </dgm:presLayoutVars>
      </dgm:prSet>
      <dgm:spPr/>
    </dgm:pt>
    <dgm:pt modelId="{7996B813-D5A1-416C-BFD3-D8CB23FE7818}" type="pres">
      <dgm:prSet presAssocID="{42D42628-864C-41D6-833F-2DBB342F4DB0}" presName="hierChild2" presStyleCnt="0"/>
      <dgm:spPr/>
    </dgm:pt>
    <dgm:pt modelId="{09E7BBA0-5F8D-4D96-A214-A0567596BDAF}" type="pres">
      <dgm:prSet presAssocID="{B025E324-1C01-4543-8D06-F931E0E78FF4}" presName="Name10" presStyleLbl="parChTrans1D2" presStyleIdx="0" presStyleCnt="2"/>
      <dgm:spPr/>
    </dgm:pt>
    <dgm:pt modelId="{8D56CC28-91EB-4D35-B97C-A0CE4C54B480}" type="pres">
      <dgm:prSet presAssocID="{1FC1C8C3-63CB-4E55-BD49-AA552B8440D8}" presName="hierRoot2" presStyleCnt="0"/>
      <dgm:spPr/>
    </dgm:pt>
    <dgm:pt modelId="{1A27D8D0-0CEA-4DF6-B14F-FEB4FC25CED3}" type="pres">
      <dgm:prSet presAssocID="{1FC1C8C3-63CB-4E55-BD49-AA552B8440D8}" presName="composite2" presStyleCnt="0"/>
      <dgm:spPr/>
    </dgm:pt>
    <dgm:pt modelId="{A34195EE-C43D-4F9B-A621-CBE3CC21780D}" type="pres">
      <dgm:prSet presAssocID="{1FC1C8C3-63CB-4E55-BD49-AA552B8440D8}" presName="background2" presStyleLbl="node2" presStyleIdx="0" presStyleCnt="2"/>
      <dgm:spPr/>
    </dgm:pt>
    <dgm:pt modelId="{0EA44707-A464-4EC8-A803-F76ACC6D424E}" type="pres">
      <dgm:prSet presAssocID="{1FC1C8C3-63CB-4E55-BD49-AA552B8440D8}" presName="text2" presStyleLbl="fgAcc2" presStyleIdx="0" presStyleCnt="2">
        <dgm:presLayoutVars>
          <dgm:chPref val="3"/>
        </dgm:presLayoutVars>
      </dgm:prSet>
      <dgm:spPr/>
    </dgm:pt>
    <dgm:pt modelId="{6B6A2946-5A7E-4FF4-AF36-E3D5F63CFE3D}" type="pres">
      <dgm:prSet presAssocID="{1FC1C8C3-63CB-4E55-BD49-AA552B8440D8}" presName="hierChild3" presStyleCnt="0"/>
      <dgm:spPr/>
    </dgm:pt>
    <dgm:pt modelId="{558A19F4-A64F-40E5-82A0-E8FA6D0D2F35}" type="pres">
      <dgm:prSet presAssocID="{3B533E93-AA45-4AC9-9CB7-4EF287AB96B6}" presName="Name10" presStyleLbl="parChTrans1D2" presStyleIdx="1" presStyleCnt="2"/>
      <dgm:spPr/>
    </dgm:pt>
    <dgm:pt modelId="{0E934F16-8941-405B-8601-29FC10B8D7A0}" type="pres">
      <dgm:prSet presAssocID="{A05D3806-5723-4FF6-989A-CFBBE505DD4B}" presName="hierRoot2" presStyleCnt="0"/>
      <dgm:spPr/>
    </dgm:pt>
    <dgm:pt modelId="{940CC847-5B2B-4831-A167-B9F242FC0F5A}" type="pres">
      <dgm:prSet presAssocID="{A05D3806-5723-4FF6-989A-CFBBE505DD4B}" presName="composite2" presStyleCnt="0"/>
      <dgm:spPr/>
    </dgm:pt>
    <dgm:pt modelId="{9BFD9D87-8C19-4DBE-8296-0309769DBFD0}" type="pres">
      <dgm:prSet presAssocID="{A05D3806-5723-4FF6-989A-CFBBE505DD4B}" presName="background2" presStyleLbl="node2" presStyleIdx="1" presStyleCnt="2"/>
      <dgm:spPr/>
    </dgm:pt>
    <dgm:pt modelId="{C9EEDAB6-9D89-4307-9A78-74562B5413C5}" type="pres">
      <dgm:prSet presAssocID="{A05D3806-5723-4FF6-989A-CFBBE505DD4B}" presName="text2" presStyleLbl="fgAcc2" presStyleIdx="1" presStyleCnt="2">
        <dgm:presLayoutVars>
          <dgm:chPref val="3"/>
        </dgm:presLayoutVars>
      </dgm:prSet>
      <dgm:spPr/>
    </dgm:pt>
    <dgm:pt modelId="{2D93EB03-7AEA-4FDD-B804-687235FEF6BB}" type="pres">
      <dgm:prSet presAssocID="{A05D3806-5723-4FF6-989A-CFBBE505DD4B}" presName="hierChild3" presStyleCnt="0"/>
      <dgm:spPr/>
    </dgm:pt>
  </dgm:ptLst>
  <dgm:cxnLst>
    <dgm:cxn modelId="{823538B2-1AAD-4EE4-B601-B5B713CB489C}" srcId="{CD2C63A4-9D5D-47CE-8D74-13AD5720E5D9}" destId="{42D42628-864C-41D6-833F-2DBB342F4DB0}" srcOrd="0" destOrd="0" parTransId="{C7195306-E1B1-4ECE-8382-424ACA226556}" sibTransId="{33D8AA3E-DAD3-412E-80E1-09AFD3B5EAF9}"/>
    <dgm:cxn modelId="{D0912019-140A-45A7-A7AE-6F858C91B12A}" srcId="{42D42628-864C-41D6-833F-2DBB342F4DB0}" destId="{1FC1C8C3-63CB-4E55-BD49-AA552B8440D8}" srcOrd="0" destOrd="0" parTransId="{B025E324-1C01-4543-8D06-F931E0E78FF4}" sibTransId="{588AC07E-4185-4602-8798-37B6E219CC88}"/>
    <dgm:cxn modelId="{E2B9EECD-3669-4684-B019-3BB2803797B5}" srcId="{42D42628-864C-41D6-833F-2DBB342F4DB0}" destId="{A05D3806-5723-4FF6-989A-CFBBE505DD4B}" srcOrd="1" destOrd="0" parTransId="{3B533E93-AA45-4AC9-9CB7-4EF287AB96B6}" sibTransId="{C1E7C596-43DD-4C48-95F5-50523BA11C29}"/>
    <dgm:cxn modelId="{978F27D5-8244-4A52-81C3-A1BFB7B8C845}" type="presOf" srcId="{CD2C63A4-9D5D-47CE-8D74-13AD5720E5D9}" destId="{32C577E3-B2E7-4F50-83DE-6F01CC88C9C5}" srcOrd="0" destOrd="0" presId="urn:microsoft.com/office/officeart/2005/8/layout/hierarchy1"/>
    <dgm:cxn modelId="{AB5F2225-344C-4605-B2F7-B6F3610A6CEC}" type="presParOf" srcId="{32C577E3-B2E7-4F50-83DE-6F01CC88C9C5}" destId="{127C500C-4887-40E4-B187-5B52545DCD7D}" srcOrd="0" destOrd="0" presId="urn:microsoft.com/office/officeart/2005/8/layout/hierarchy1"/>
    <dgm:cxn modelId="{7E489FAA-2AB8-4183-8452-CF4D8DE40AFF}" type="presParOf" srcId="{127C500C-4887-40E4-B187-5B52545DCD7D}" destId="{365B431B-456E-4B1C-A19C-568423617177}" srcOrd="0" destOrd="0" presId="urn:microsoft.com/office/officeart/2005/8/layout/hierarchy1"/>
    <dgm:cxn modelId="{B03AEE5B-65E0-4D89-BCAF-8F615E6D1C6D}" type="presParOf" srcId="{365B431B-456E-4B1C-A19C-568423617177}" destId="{5CB9CF2E-F8C1-427A-832C-73E3C9485AF5}" srcOrd="0" destOrd="0" presId="urn:microsoft.com/office/officeart/2005/8/layout/hierarchy1"/>
    <dgm:cxn modelId="{296DFA2D-D096-40E6-9699-97561468F76B}" type="presParOf" srcId="{365B431B-456E-4B1C-A19C-568423617177}" destId="{9EA914DE-A312-4852-926F-356E365C8677}" srcOrd="1" destOrd="0" presId="urn:microsoft.com/office/officeart/2005/8/layout/hierarchy1"/>
    <dgm:cxn modelId="{B7224EE2-FD0B-4C39-937D-EDCE4191EFB4}" type="presOf" srcId="{42D42628-864C-41D6-833F-2DBB342F4DB0}" destId="{9EA914DE-A312-4852-926F-356E365C8677}" srcOrd="0" destOrd="0" presId="urn:microsoft.com/office/officeart/2005/8/layout/hierarchy1"/>
    <dgm:cxn modelId="{58C49B84-56E9-4A07-95B1-55613E05F4E2}" type="presParOf" srcId="{127C500C-4887-40E4-B187-5B52545DCD7D}" destId="{7996B813-D5A1-416C-BFD3-D8CB23FE7818}" srcOrd="1" destOrd="0" presId="urn:microsoft.com/office/officeart/2005/8/layout/hierarchy1"/>
    <dgm:cxn modelId="{CBB2E197-90B2-467B-BF7E-7390A7E63434}" type="presParOf" srcId="{7996B813-D5A1-416C-BFD3-D8CB23FE7818}" destId="{09E7BBA0-5F8D-4D96-A214-A0567596BDAF}" srcOrd="0" destOrd="1" presId="urn:microsoft.com/office/officeart/2005/8/layout/hierarchy1"/>
    <dgm:cxn modelId="{1679B527-07DB-43D4-8D87-F0A13E746FB2}" type="presOf" srcId="{B025E324-1C01-4543-8D06-F931E0E78FF4}" destId="{09E7BBA0-5F8D-4D96-A214-A0567596BDAF}" srcOrd="0" destOrd="0" presId="urn:microsoft.com/office/officeart/2005/8/layout/hierarchy1"/>
    <dgm:cxn modelId="{9A84364C-FC18-46F7-8DD6-8D2F6251C183}" type="presParOf" srcId="{7996B813-D5A1-416C-BFD3-D8CB23FE7818}" destId="{8D56CC28-91EB-4D35-B97C-A0CE4C54B480}" srcOrd="1" destOrd="1" presId="urn:microsoft.com/office/officeart/2005/8/layout/hierarchy1"/>
    <dgm:cxn modelId="{139FBC57-F6CB-4A3C-BACF-433212AD7286}" type="presParOf" srcId="{8D56CC28-91EB-4D35-B97C-A0CE4C54B480}" destId="{1A27D8D0-0CEA-4DF6-B14F-FEB4FC25CED3}" srcOrd="0" destOrd="1" presId="urn:microsoft.com/office/officeart/2005/8/layout/hierarchy1"/>
    <dgm:cxn modelId="{95514FA8-0EEB-4D71-BE50-A92A49356F16}" type="presParOf" srcId="{1A27D8D0-0CEA-4DF6-B14F-FEB4FC25CED3}" destId="{A34195EE-C43D-4F9B-A621-CBE3CC21780D}" srcOrd="0" destOrd="0" presId="urn:microsoft.com/office/officeart/2005/8/layout/hierarchy1"/>
    <dgm:cxn modelId="{D6D7661A-3B1D-44DE-8578-D3E4D08FB868}" type="presParOf" srcId="{1A27D8D0-0CEA-4DF6-B14F-FEB4FC25CED3}" destId="{0EA44707-A464-4EC8-A803-F76ACC6D424E}" srcOrd="1" destOrd="0" presId="urn:microsoft.com/office/officeart/2005/8/layout/hierarchy1"/>
    <dgm:cxn modelId="{1A5029BA-8756-4385-A6D9-C80FA2986B44}" type="presOf" srcId="{1FC1C8C3-63CB-4E55-BD49-AA552B8440D8}" destId="{0EA44707-A464-4EC8-A803-F76ACC6D424E}" srcOrd="0" destOrd="0" presId="urn:microsoft.com/office/officeart/2005/8/layout/hierarchy1"/>
    <dgm:cxn modelId="{5DF315E5-7992-49CB-A398-7670B70C6396}" type="presParOf" srcId="{8D56CC28-91EB-4D35-B97C-A0CE4C54B480}" destId="{6B6A2946-5A7E-4FF4-AF36-E3D5F63CFE3D}" srcOrd="1" destOrd="1" presId="urn:microsoft.com/office/officeart/2005/8/layout/hierarchy1"/>
    <dgm:cxn modelId="{771AE15A-3571-4FBE-BCC1-6F4E7FF237A2}" type="presParOf" srcId="{7996B813-D5A1-416C-BFD3-D8CB23FE7818}" destId="{558A19F4-A64F-40E5-82A0-E8FA6D0D2F35}" srcOrd="2" destOrd="1" presId="urn:microsoft.com/office/officeart/2005/8/layout/hierarchy1"/>
    <dgm:cxn modelId="{2FE2BD35-5122-4E03-BCFA-E7787C4DE679}" type="presOf" srcId="{3B533E93-AA45-4AC9-9CB7-4EF287AB96B6}" destId="{558A19F4-A64F-40E5-82A0-E8FA6D0D2F35}" srcOrd="0" destOrd="0" presId="urn:microsoft.com/office/officeart/2005/8/layout/hierarchy1"/>
    <dgm:cxn modelId="{BCCBBDD8-E32D-4CF6-A8E7-E7F30DDBF7C0}" type="presParOf" srcId="{7996B813-D5A1-416C-BFD3-D8CB23FE7818}" destId="{0E934F16-8941-405B-8601-29FC10B8D7A0}" srcOrd="3" destOrd="1" presId="urn:microsoft.com/office/officeart/2005/8/layout/hierarchy1"/>
    <dgm:cxn modelId="{B7CA0FE4-9D05-4990-92C9-6A111048B0F3}" type="presParOf" srcId="{0E934F16-8941-405B-8601-29FC10B8D7A0}" destId="{940CC847-5B2B-4831-A167-B9F242FC0F5A}" srcOrd="0" destOrd="3" presId="urn:microsoft.com/office/officeart/2005/8/layout/hierarchy1"/>
    <dgm:cxn modelId="{103F13EA-F89D-4283-82F6-F6156EDB3C9B}" type="presParOf" srcId="{940CC847-5B2B-4831-A167-B9F242FC0F5A}" destId="{9BFD9D87-8C19-4DBE-8296-0309769DBFD0}" srcOrd="0" destOrd="0" presId="urn:microsoft.com/office/officeart/2005/8/layout/hierarchy1"/>
    <dgm:cxn modelId="{83AF20D2-E63D-43F4-987B-A62144D50CFA}" type="presParOf" srcId="{940CC847-5B2B-4831-A167-B9F242FC0F5A}" destId="{C9EEDAB6-9D89-4307-9A78-74562B5413C5}" srcOrd="1" destOrd="0" presId="urn:microsoft.com/office/officeart/2005/8/layout/hierarchy1"/>
    <dgm:cxn modelId="{69100544-432F-406B-B483-57C3D51E9619}" type="presOf" srcId="{A05D3806-5723-4FF6-989A-CFBBE505DD4B}" destId="{C9EEDAB6-9D89-4307-9A78-74562B5413C5}" srcOrd="0" destOrd="0" presId="urn:microsoft.com/office/officeart/2005/8/layout/hierarchy1"/>
    <dgm:cxn modelId="{67AA1252-45BA-4D9B-9905-CA523F2E9E87}" type="presParOf" srcId="{0E934F16-8941-405B-8601-29FC10B8D7A0}" destId="{2D93EB03-7AEA-4FDD-B804-687235FEF6BB}" srcOrd="1" destOrd="3"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2C63A4-9D5D-47CE-8D74-13AD5720E5D9}" type="doc">
      <dgm:prSet loTypeId="urn:microsoft.com/office/officeart/2005/8/layout/hierarchy1" loCatId="hierarchy" qsTypeId="urn:microsoft.com/office/officeart/2005/8/quickstyle/simple1" qsCatId="simple" csTypeId="urn:microsoft.com/office/officeart/2005/8/colors/accent1_2" csCatId="accent1" phldr="0"/>
      <dgm:spPr/>
      <dgm:t>
        <a:bodyPr/>
        <a:p>
          <a:endParaRPr lang="en-US"/>
        </a:p>
      </dgm:t>
    </dgm:pt>
    <dgm:pt modelId="{42D42628-864C-41D6-833F-2DBB342F4DB0}">
      <dgm:prSet phldrT="[Text]" phldr="0" custT="0"/>
      <dgm:spPr/>
      <dgm:t>
        <a:bodyPr vert="horz" wrap="square"/>
        <a:p>
          <a:pPr>
            <a:lnSpc>
              <a:spcPct val="100000"/>
            </a:lnSpc>
            <a:spcBef>
              <a:spcPct val="0"/>
            </a:spcBef>
            <a:spcAft>
              <a:spcPct val="35000"/>
            </a:spcAft>
          </a:pPr>
          <a:r>
            <a:rPr lang="en-US" dirty="0">
              <a:sym typeface="+mn-ea"/>
            </a:rPr>
            <a:t>Process Syncronization in Parallel mode</a:t>
          </a:r>
          <a:r>
            <a:rPr lang="en-US"/>
            <a:t/>
          </a:r>
          <a:endParaRPr lang="en-US"/>
        </a:p>
      </dgm:t>
    </dgm:pt>
    <dgm:pt modelId="{C7195306-E1B1-4ECE-8382-424ACA226556}" cxnId="{823538B2-1AAD-4EE4-B601-B5B713CB489C}" type="parTrans">
      <dgm:prSet/>
      <dgm:spPr/>
      <dgm:t>
        <a:bodyPr/>
        <a:p>
          <a:endParaRPr lang="en-US"/>
        </a:p>
      </dgm:t>
    </dgm:pt>
    <dgm:pt modelId="{33D8AA3E-DAD3-412E-80E1-09AFD3B5EAF9}" cxnId="{823538B2-1AAD-4EE4-B601-B5B713CB489C}" type="sibTrans">
      <dgm:prSet/>
      <dgm:spPr/>
      <dgm:t>
        <a:bodyPr/>
        <a:p>
          <a:endParaRPr lang="en-US"/>
        </a:p>
      </dgm:t>
    </dgm:pt>
    <dgm:pt modelId="{1FC1C8C3-63CB-4E55-BD49-AA552B8440D8}">
      <dgm:prSet phldrT="[Text]" phldr="0" custT="0"/>
      <dgm:spPr/>
      <dgm:t>
        <a:bodyPr vert="horz" wrap="square"/>
        <a:p>
          <a:pPr>
            <a:lnSpc>
              <a:spcPct val="100000"/>
            </a:lnSpc>
            <a:spcBef>
              <a:spcPct val="0"/>
            </a:spcBef>
            <a:spcAft>
              <a:spcPct val="35000"/>
            </a:spcAft>
          </a:pPr>
          <a:r>
            <a:rPr lang="en-US"/>
            <a:t>Cooperative Process</a:t>
          </a:r>
          <a:endParaRPr lang="en-US"/>
        </a:p>
      </dgm:t>
    </dgm:pt>
    <dgm:pt modelId="{B025E324-1C01-4543-8D06-F931E0E78FF4}" cxnId="{D0912019-140A-45A7-A7AE-6F858C91B12A}" type="parTrans">
      <dgm:prSet/>
      <dgm:spPr/>
      <dgm:t>
        <a:bodyPr/>
        <a:p>
          <a:endParaRPr lang="en-US"/>
        </a:p>
      </dgm:t>
    </dgm:pt>
    <dgm:pt modelId="{588AC07E-4185-4602-8798-37B6E219CC88}" cxnId="{D0912019-140A-45A7-A7AE-6F858C91B12A}" type="sibTrans">
      <dgm:prSet/>
      <dgm:spPr/>
      <dgm:t>
        <a:bodyPr/>
        <a:p>
          <a:endParaRPr lang="en-US"/>
        </a:p>
      </dgm:t>
    </dgm:pt>
    <dgm:pt modelId="{A05D3806-5723-4FF6-989A-CFBBE505DD4B}">
      <dgm:prSet phldrT="[Text]" phldr="0" custT="0"/>
      <dgm:spPr/>
      <dgm:t>
        <a:bodyPr vert="horz" wrap="square"/>
        <a:p>
          <a:pPr>
            <a:lnSpc>
              <a:spcPct val="100000"/>
            </a:lnSpc>
            <a:spcBef>
              <a:spcPct val="0"/>
            </a:spcBef>
            <a:spcAft>
              <a:spcPct val="35000"/>
            </a:spcAft>
          </a:pPr>
          <a:r>
            <a:rPr lang="en-US"/>
            <a:t>Independent Process</a:t>
          </a:r>
          <a:r>
            <a:rPr lang="en-US"/>
            <a:t/>
          </a:r>
          <a:endParaRPr lang="en-US"/>
        </a:p>
      </dgm:t>
    </dgm:pt>
    <dgm:pt modelId="{3B533E93-AA45-4AC9-9CB7-4EF287AB96B6}" cxnId="{E2B9EECD-3669-4684-B019-3BB2803797B5}" type="parTrans">
      <dgm:prSet/>
      <dgm:spPr/>
      <dgm:t>
        <a:bodyPr/>
        <a:p>
          <a:endParaRPr lang="en-US"/>
        </a:p>
      </dgm:t>
    </dgm:pt>
    <dgm:pt modelId="{C1E7C596-43DD-4C48-95F5-50523BA11C29}" cxnId="{E2B9EECD-3669-4684-B019-3BB2803797B5}" type="sibTrans">
      <dgm:prSet/>
      <dgm:spPr/>
      <dgm:t>
        <a:bodyPr/>
        <a:p>
          <a:endParaRPr lang="en-US"/>
        </a:p>
      </dgm:t>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127C500C-4887-40E4-B187-5B52545DCD7D}" type="pres">
      <dgm:prSet presAssocID="{42D42628-864C-41D6-833F-2DBB342F4DB0}" presName="hierRoot1" presStyleCnt="0"/>
      <dgm:spPr/>
    </dgm:pt>
    <dgm:pt modelId="{365B431B-456E-4B1C-A19C-568423617177}" type="pres">
      <dgm:prSet presAssocID="{42D42628-864C-41D6-833F-2DBB342F4DB0}" presName="composite" presStyleCnt="0"/>
      <dgm:spPr/>
    </dgm:pt>
    <dgm:pt modelId="{5CB9CF2E-F8C1-427A-832C-73E3C9485AF5}" type="pres">
      <dgm:prSet presAssocID="{42D42628-864C-41D6-833F-2DBB342F4DB0}" presName="background" presStyleLbl="node0" presStyleIdx="0" presStyleCnt="1"/>
      <dgm:spPr/>
    </dgm:pt>
    <dgm:pt modelId="{9EA914DE-A312-4852-926F-356E365C8677}" type="pres">
      <dgm:prSet presAssocID="{42D42628-864C-41D6-833F-2DBB342F4DB0}" presName="text" presStyleLbl="fgAcc0" presStyleIdx="0" presStyleCnt="1">
        <dgm:presLayoutVars>
          <dgm:chPref val="3"/>
        </dgm:presLayoutVars>
      </dgm:prSet>
      <dgm:spPr/>
    </dgm:pt>
    <dgm:pt modelId="{7996B813-D5A1-416C-BFD3-D8CB23FE7818}" type="pres">
      <dgm:prSet presAssocID="{42D42628-864C-41D6-833F-2DBB342F4DB0}" presName="hierChild2" presStyleCnt="0"/>
      <dgm:spPr/>
    </dgm:pt>
    <dgm:pt modelId="{09E7BBA0-5F8D-4D96-A214-A0567596BDAF}" type="pres">
      <dgm:prSet presAssocID="{B025E324-1C01-4543-8D06-F931E0E78FF4}" presName="Name10" presStyleLbl="parChTrans1D2" presStyleIdx="0" presStyleCnt="2"/>
      <dgm:spPr/>
    </dgm:pt>
    <dgm:pt modelId="{8D56CC28-91EB-4D35-B97C-A0CE4C54B480}" type="pres">
      <dgm:prSet presAssocID="{1FC1C8C3-63CB-4E55-BD49-AA552B8440D8}" presName="hierRoot2" presStyleCnt="0"/>
      <dgm:spPr/>
    </dgm:pt>
    <dgm:pt modelId="{1A27D8D0-0CEA-4DF6-B14F-FEB4FC25CED3}" type="pres">
      <dgm:prSet presAssocID="{1FC1C8C3-63CB-4E55-BD49-AA552B8440D8}" presName="composite2" presStyleCnt="0"/>
      <dgm:spPr/>
    </dgm:pt>
    <dgm:pt modelId="{A34195EE-C43D-4F9B-A621-CBE3CC21780D}" type="pres">
      <dgm:prSet presAssocID="{1FC1C8C3-63CB-4E55-BD49-AA552B8440D8}" presName="background2" presStyleLbl="node2" presStyleIdx="0" presStyleCnt="2"/>
      <dgm:spPr/>
    </dgm:pt>
    <dgm:pt modelId="{0EA44707-A464-4EC8-A803-F76ACC6D424E}" type="pres">
      <dgm:prSet presAssocID="{1FC1C8C3-63CB-4E55-BD49-AA552B8440D8}" presName="text2" presStyleLbl="fgAcc2" presStyleIdx="0" presStyleCnt="2">
        <dgm:presLayoutVars>
          <dgm:chPref val="3"/>
        </dgm:presLayoutVars>
      </dgm:prSet>
      <dgm:spPr/>
    </dgm:pt>
    <dgm:pt modelId="{6B6A2946-5A7E-4FF4-AF36-E3D5F63CFE3D}" type="pres">
      <dgm:prSet presAssocID="{1FC1C8C3-63CB-4E55-BD49-AA552B8440D8}" presName="hierChild3" presStyleCnt="0"/>
      <dgm:spPr/>
    </dgm:pt>
    <dgm:pt modelId="{558A19F4-A64F-40E5-82A0-E8FA6D0D2F35}" type="pres">
      <dgm:prSet presAssocID="{3B533E93-AA45-4AC9-9CB7-4EF287AB96B6}" presName="Name10" presStyleLbl="parChTrans1D2" presStyleIdx="1" presStyleCnt="2"/>
      <dgm:spPr/>
    </dgm:pt>
    <dgm:pt modelId="{0E934F16-8941-405B-8601-29FC10B8D7A0}" type="pres">
      <dgm:prSet presAssocID="{A05D3806-5723-4FF6-989A-CFBBE505DD4B}" presName="hierRoot2" presStyleCnt="0"/>
      <dgm:spPr/>
    </dgm:pt>
    <dgm:pt modelId="{940CC847-5B2B-4831-A167-B9F242FC0F5A}" type="pres">
      <dgm:prSet presAssocID="{A05D3806-5723-4FF6-989A-CFBBE505DD4B}" presName="composite2" presStyleCnt="0"/>
      <dgm:spPr/>
    </dgm:pt>
    <dgm:pt modelId="{9BFD9D87-8C19-4DBE-8296-0309769DBFD0}" type="pres">
      <dgm:prSet presAssocID="{A05D3806-5723-4FF6-989A-CFBBE505DD4B}" presName="background2" presStyleLbl="node2" presStyleIdx="1" presStyleCnt="2"/>
      <dgm:spPr/>
    </dgm:pt>
    <dgm:pt modelId="{C9EEDAB6-9D89-4307-9A78-74562B5413C5}" type="pres">
      <dgm:prSet presAssocID="{A05D3806-5723-4FF6-989A-CFBBE505DD4B}" presName="text2" presStyleLbl="fgAcc2" presStyleIdx="1" presStyleCnt="2">
        <dgm:presLayoutVars>
          <dgm:chPref val="3"/>
        </dgm:presLayoutVars>
      </dgm:prSet>
      <dgm:spPr/>
    </dgm:pt>
    <dgm:pt modelId="{2D93EB03-7AEA-4FDD-B804-687235FEF6BB}" type="pres">
      <dgm:prSet presAssocID="{A05D3806-5723-4FF6-989A-CFBBE505DD4B}" presName="hierChild3" presStyleCnt="0"/>
      <dgm:spPr/>
    </dgm:pt>
  </dgm:ptLst>
  <dgm:cxnLst>
    <dgm:cxn modelId="{823538B2-1AAD-4EE4-B601-B5B713CB489C}" srcId="{CD2C63A4-9D5D-47CE-8D74-13AD5720E5D9}" destId="{42D42628-864C-41D6-833F-2DBB342F4DB0}" srcOrd="0" destOrd="0" parTransId="{C7195306-E1B1-4ECE-8382-424ACA226556}" sibTransId="{33D8AA3E-DAD3-412E-80E1-09AFD3B5EAF9}"/>
    <dgm:cxn modelId="{D0912019-140A-45A7-A7AE-6F858C91B12A}" srcId="{42D42628-864C-41D6-833F-2DBB342F4DB0}" destId="{1FC1C8C3-63CB-4E55-BD49-AA552B8440D8}" srcOrd="0" destOrd="0" parTransId="{B025E324-1C01-4543-8D06-F931E0E78FF4}" sibTransId="{588AC07E-4185-4602-8798-37B6E219CC88}"/>
    <dgm:cxn modelId="{E2B9EECD-3669-4684-B019-3BB2803797B5}" srcId="{42D42628-864C-41D6-833F-2DBB342F4DB0}" destId="{A05D3806-5723-4FF6-989A-CFBBE505DD4B}" srcOrd="1" destOrd="0" parTransId="{3B533E93-AA45-4AC9-9CB7-4EF287AB96B6}" sibTransId="{C1E7C596-43DD-4C48-95F5-50523BA11C29}"/>
    <dgm:cxn modelId="{978F27D5-8244-4A52-81C3-A1BFB7B8C845}" type="presOf" srcId="{CD2C63A4-9D5D-47CE-8D74-13AD5720E5D9}" destId="{32C577E3-B2E7-4F50-83DE-6F01CC88C9C5}" srcOrd="0" destOrd="0" presId="urn:microsoft.com/office/officeart/2005/8/layout/hierarchy1"/>
    <dgm:cxn modelId="{AB5F2225-344C-4605-B2F7-B6F3610A6CEC}" type="presParOf" srcId="{32C577E3-B2E7-4F50-83DE-6F01CC88C9C5}" destId="{127C500C-4887-40E4-B187-5B52545DCD7D}" srcOrd="0" destOrd="0" presId="urn:microsoft.com/office/officeart/2005/8/layout/hierarchy1"/>
    <dgm:cxn modelId="{7E489FAA-2AB8-4183-8452-CF4D8DE40AFF}" type="presParOf" srcId="{127C500C-4887-40E4-B187-5B52545DCD7D}" destId="{365B431B-456E-4B1C-A19C-568423617177}" srcOrd="0" destOrd="0" presId="urn:microsoft.com/office/officeart/2005/8/layout/hierarchy1"/>
    <dgm:cxn modelId="{B03AEE5B-65E0-4D89-BCAF-8F615E6D1C6D}" type="presParOf" srcId="{365B431B-456E-4B1C-A19C-568423617177}" destId="{5CB9CF2E-F8C1-427A-832C-73E3C9485AF5}" srcOrd="0" destOrd="0" presId="urn:microsoft.com/office/officeart/2005/8/layout/hierarchy1"/>
    <dgm:cxn modelId="{296DFA2D-D096-40E6-9699-97561468F76B}" type="presParOf" srcId="{365B431B-456E-4B1C-A19C-568423617177}" destId="{9EA914DE-A312-4852-926F-356E365C8677}" srcOrd="1" destOrd="0" presId="urn:microsoft.com/office/officeart/2005/8/layout/hierarchy1"/>
    <dgm:cxn modelId="{B7224EE2-FD0B-4C39-937D-EDCE4191EFB4}" type="presOf" srcId="{42D42628-864C-41D6-833F-2DBB342F4DB0}" destId="{9EA914DE-A312-4852-926F-356E365C8677}" srcOrd="0" destOrd="0" presId="urn:microsoft.com/office/officeart/2005/8/layout/hierarchy1"/>
    <dgm:cxn modelId="{58C49B84-56E9-4A07-95B1-55613E05F4E2}" type="presParOf" srcId="{127C500C-4887-40E4-B187-5B52545DCD7D}" destId="{7996B813-D5A1-416C-BFD3-D8CB23FE7818}" srcOrd="1" destOrd="0" presId="urn:microsoft.com/office/officeart/2005/8/layout/hierarchy1"/>
    <dgm:cxn modelId="{CBB2E197-90B2-467B-BF7E-7390A7E63434}" type="presParOf" srcId="{7996B813-D5A1-416C-BFD3-D8CB23FE7818}" destId="{09E7BBA0-5F8D-4D96-A214-A0567596BDAF}" srcOrd="0" destOrd="1" presId="urn:microsoft.com/office/officeart/2005/8/layout/hierarchy1"/>
    <dgm:cxn modelId="{1679B527-07DB-43D4-8D87-F0A13E746FB2}" type="presOf" srcId="{B025E324-1C01-4543-8D06-F931E0E78FF4}" destId="{09E7BBA0-5F8D-4D96-A214-A0567596BDAF}" srcOrd="0" destOrd="0" presId="urn:microsoft.com/office/officeart/2005/8/layout/hierarchy1"/>
    <dgm:cxn modelId="{9A84364C-FC18-46F7-8DD6-8D2F6251C183}" type="presParOf" srcId="{7996B813-D5A1-416C-BFD3-D8CB23FE7818}" destId="{8D56CC28-91EB-4D35-B97C-A0CE4C54B480}" srcOrd="1" destOrd="1" presId="urn:microsoft.com/office/officeart/2005/8/layout/hierarchy1"/>
    <dgm:cxn modelId="{139FBC57-F6CB-4A3C-BACF-433212AD7286}" type="presParOf" srcId="{8D56CC28-91EB-4D35-B97C-A0CE4C54B480}" destId="{1A27D8D0-0CEA-4DF6-B14F-FEB4FC25CED3}" srcOrd="0" destOrd="1" presId="urn:microsoft.com/office/officeart/2005/8/layout/hierarchy1"/>
    <dgm:cxn modelId="{95514FA8-0EEB-4D71-BE50-A92A49356F16}" type="presParOf" srcId="{1A27D8D0-0CEA-4DF6-B14F-FEB4FC25CED3}" destId="{A34195EE-C43D-4F9B-A621-CBE3CC21780D}" srcOrd="0" destOrd="0" presId="urn:microsoft.com/office/officeart/2005/8/layout/hierarchy1"/>
    <dgm:cxn modelId="{D6D7661A-3B1D-44DE-8578-D3E4D08FB868}" type="presParOf" srcId="{1A27D8D0-0CEA-4DF6-B14F-FEB4FC25CED3}" destId="{0EA44707-A464-4EC8-A803-F76ACC6D424E}" srcOrd="1" destOrd="0" presId="urn:microsoft.com/office/officeart/2005/8/layout/hierarchy1"/>
    <dgm:cxn modelId="{1A5029BA-8756-4385-A6D9-C80FA2986B44}" type="presOf" srcId="{1FC1C8C3-63CB-4E55-BD49-AA552B8440D8}" destId="{0EA44707-A464-4EC8-A803-F76ACC6D424E}" srcOrd="0" destOrd="0" presId="urn:microsoft.com/office/officeart/2005/8/layout/hierarchy1"/>
    <dgm:cxn modelId="{5DF315E5-7992-49CB-A398-7670B70C6396}" type="presParOf" srcId="{8D56CC28-91EB-4D35-B97C-A0CE4C54B480}" destId="{6B6A2946-5A7E-4FF4-AF36-E3D5F63CFE3D}" srcOrd="1" destOrd="1" presId="urn:microsoft.com/office/officeart/2005/8/layout/hierarchy1"/>
    <dgm:cxn modelId="{771AE15A-3571-4FBE-BCC1-6F4E7FF237A2}" type="presParOf" srcId="{7996B813-D5A1-416C-BFD3-D8CB23FE7818}" destId="{558A19F4-A64F-40E5-82A0-E8FA6D0D2F35}" srcOrd="2" destOrd="1" presId="urn:microsoft.com/office/officeart/2005/8/layout/hierarchy1"/>
    <dgm:cxn modelId="{2FE2BD35-5122-4E03-BCFA-E7787C4DE679}" type="presOf" srcId="{3B533E93-AA45-4AC9-9CB7-4EF287AB96B6}" destId="{558A19F4-A64F-40E5-82A0-E8FA6D0D2F35}" srcOrd="0" destOrd="0" presId="urn:microsoft.com/office/officeart/2005/8/layout/hierarchy1"/>
    <dgm:cxn modelId="{BCCBBDD8-E32D-4CF6-A8E7-E7F30DDBF7C0}" type="presParOf" srcId="{7996B813-D5A1-416C-BFD3-D8CB23FE7818}" destId="{0E934F16-8941-405B-8601-29FC10B8D7A0}" srcOrd="3" destOrd="1" presId="urn:microsoft.com/office/officeart/2005/8/layout/hierarchy1"/>
    <dgm:cxn modelId="{B7CA0FE4-9D05-4990-92C9-6A111048B0F3}" type="presParOf" srcId="{0E934F16-8941-405B-8601-29FC10B8D7A0}" destId="{940CC847-5B2B-4831-A167-B9F242FC0F5A}" srcOrd="0" destOrd="3" presId="urn:microsoft.com/office/officeart/2005/8/layout/hierarchy1"/>
    <dgm:cxn modelId="{103F13EA-F89D-4283-82F6-F6156EDB3C9B}" type="presParOf" srcId="{940CC847-5B2B-4831-A167-B9F242FC0F5A}" destId="{9BFD9D87-8C19-4DBE-8296-0309769DBFD0}" srcOrd="0" destOrd="0" presId="urn:microsoft.com/office/officeart/2005/8/layout/hierarchy1"/>
    <dgm:cxn modelId="{83AF20D2-E63D-43F4-987B-A62144D50CFA}" type="presParOf" srcId="{940CC847-5B2B-4831-A167-B9F242FC0F5A}" destId="{C9EEDAB6-9D89-4307-9A78-74562B5413C5}" srcOrd="1" destOrd="0" presId="urn:microsoft.com/office/officeart/2005/8/layout/hierarchy1"/>
    <dgm:cxn modelId="{69100544-432F-406B-B483-57C3D51E9619}" type="presOf" srcId="{A05D3806-5723-4FF6-989A-CFBBE505DD4B}" destId="{C9EEDAB6-9D89-4307-9A78-74562B5413C5}" srcOrd="0" destOrd="0" presId="urn:microsoft.com/office/officeart/2005/8/layout/hierarchy1"/>
    <dgm:cxn modelId="{67AA1252-45BA-4D9B-9905-CA523F2E9E87}" type="presParOf" srcId="{0E934F16-8941-405B-8601-29FC10B8D7A0}" destId="{2D93EB03-7AEA-4FDD-B804-687235FEF6BB}" srcOrd="1" destOrd="3"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2C63A4-9D5D-47CE-8D74-13AD5720E5D9}" type="doc">
      <dgm:prSet loTypeId="urn:microsoft.com/office/officeart/2005/8/layout/hierarchy1" loCatId="hierarchy" qsTypeId="urn:microsoft.com/office/officeart/2005/8/quickstyle/simple1" qsCatId="simple" csTypeId="urn:microsoft.com/office/officeart/2005/8/colors/accent1_2" csCatId="accent1" phldr="0"/>
      <dgm:spPr/>
      <dgm:t>
        <a:bodyPr/>
        <a:p>
          <a:endParaRPr lang="en-US"/>
        </a:p>
      </dgm:t>
    </dgm:pt>
    <dgm:pt modelId="{42D42628-864C-41D6-833F-2DBB342F4DB0}">
      <dgm:prSet phldrT="[Text]" phldr="0" custT="0"/>
      <dgm:spPr/>
      <dgm:t>
        <a:bodyPr vert="horz" wrap="square"/>
        <a:p>
          <a:pPr>
            <a:lnSpc>
              <a:spcPct val="100000"/>
            </a:lnSpc>
            <a:spcBef>
              <a:spcPct val="0"/>
            </a:spcBef>
            <a:spcAft>
              <a:spcPct val="35000"/>
            </a:spcAft>
          </a:pPr>
          <a:r>
            <a:rPr lang="en-US" dirty="0">
              <a:sym typeface="+mn-ea"/>
            </a:rPr>
            <a:t>Syncronization Mechanism</a:t>
          </a:r>
          <a:r>
            <a:rPr lang="en-US"/>
            <a:t/>
          </a:r>
          <a:endParaRPr lang="en-US"/>
        </a:p>
      </dgm:t>
    </dgm:pt>
    <dgm:pt modelId="{C7195306-E1B1-4ECE-8382-424ACA226556}" cxnId="{7138C7AD-5577-4601-98AE-835593350CA3}" type="parTrans">
      <dgm:prSet/>
      <dgm:spPr/>
      <dgm:t>
        <a:bodyPr/>
        <a:p>
          <a:endParaRPr lang="en-US"/>
        </a:p>
      </dgm:t>
    </dgm:pt>
    <dgm:pt modelId="{33D8AA3E-DAD3-412E-80E1-09AFD3B5EAF9}" cxnId="{7138C7AD-5577-4601-98AE-835593350CA3}" type="sibTrans">
      <dgm:prSet/>
      <dgm:spPr/>
      <dgm:t>
        <a:bodyPr/>
        <a:p>
          <a:endParaRPr lang="en-US"/>
        </a:p>
      </dgm:t>
    </dgm:pt>
    <dgm:pt modelId="{1FC1C8C3-63CB-4E55-BD49-AA552B8440D8}">
      <dgm:prSet phldrT="[Text]" phldr="0" custT="0"/>
      <dgm:spPr/>
      <dgm:t>
        <a:bodyPr vert="horz" wrap="square"/>
        <a:p>
          <a:pPr>
            <a:lnSpc>
              <a:spcPct val="100000"/>
            </a:lnSpc>
            <a:spcBef>
              <a:spcPct val="0"/>
            </a:spcBef>
            <a:spcAft>
              <a:spcPct val="35000"/>
            </a:spcAft>
          </a:pPr>
          <a:r>
            <a:rPr lang="en-US"/>
            <a:t>Busy Waiting</a:t>
          </a:r>
          <a:r>
            <a:rPr lang="en-US"/>
            <a:t/>
          </a:r>
          <a:endParaRPr lang="en-US"/>
        </a:p>
      </dgm:t>
    </dgm:pt>
    <dgm:pt modelId="{B025E324-1C01-4543-8D06-F931E0E78FF4}" cxnId="{7B8DBE99-0B23-4D07-BA22-485B5343C23B}" type="parTrans">
      <dgm:prSet/>
      <dgm:spPr/>
      <dgm:t>
        <a:bodyPr/>
        <a:p>
          <a:endParaRPr lang="en-US"/>
        </a:p>
      </dgm:t>
    </dgm:pt>
    <dgm:pt modelId="{588AC07E-4185-4602-8798-37B6E219CC88}" cxnId="{7B8DBE99-0B23-4D07-BA22-485B5343C23B}" type="sibTrans">
      <dgm:prSet/>
      <dgm:spPr/>
      <dgm:t>
        <a:bodyPr/>
        <a:p>
          <a:endParaRPr lang="en-US"/>
        </a:p>
      </dgm:t>
    </dgm:pt>
    <dgm:pt modelId="{A05D3806-5723-4FF6-989A-CFBBE505DD4B}">
      <dgm:prSet phldrT="[Text]" phldr="0" custT="0"/>
      <dgm:spPr/>
      <dgm:t>
        <a:bodyPr vert="horz" wrap="square"/>
        <a:p>
          <a:pPr>
            <a:lnSpc>
              <a:spcPct val="100000"/>
            </a:lnSpc>
            <a:spcBef>
              <a:spcPct val="0"/>
            </a:spcBef>
            <a:spcAft>
              <a:spcPct val="35000"/>
            </a:spcAft>
          </a:pPr>
          <a:r>
            <a:rPr lang="en-US"/>
            <a:t>without Busy waiting</a:t>
          </a:r>
          <a:endParaRPr lang="en-US"/>
        </a:p>
      </dgm:t>
    </dgm:pt>
    <dgm:pt modelId="{3B533E93-AA45-4AC9-9CB7-4EF287AB96B6}" cxnId="{67B6F2EB-415E-4A6F-9260-0EB0BAEF7740}" type="parTrans">
      <dgm:prSet/>
      <dgm:spPr/>
      <dgm:t>
        <a:bodyPr/>
        <a:p>
          <a:endParaRPr lang="en-US"/>
        </a:p>
      </dgm:t>
    </dgm:pt>
    <dgm:pt modelId="{C1E7C596-43DD-4C48-95F5-50523BA11C29}" cxnId="{67B6F2EB-415E-4A6F-9260-0EB0BAEF7740}" type="sibTrans">
      <dgm:prSet/>
      <dgm:spPr/>
      <dgm:t>
        <a:bodyPr/>
        <a:p>
          <a:endParaRPr lang="en-US"/>
        </a:p>
      </dgm:t>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127C500C-4887-40E4-B187-5B52545DCD7D}" type="pres">
      <dgm:prSet presAssocID="{42D42628-864C-41D6-833F-2DBB342F4DB0}" presName="hierRoot1" presStyleCnt="0"/>
      <dgm:spPr/>
    </dgm:pt>
    <dgm:pt modelId="{365B431B-456E-4B1C-A19C-568423617177}" type="pres">
      <dgm:prSet presAssocID="{42D42628-864C-41D6-833F-2DBB342F4DB0}" presName="composite" presStyleCnt="0"/>
      <dgm:spPr/>
    </dgm:pt>
    <dgm:pt modelId="{5CB9CF2E-F8C1-427A-832C-73E3C9485AF5}" type="pres">
      <dgm:prSet presAssocID="{42D42628-864C-41D6-833F-2DBB342F4DB0}" presName="background" presStyleLbl="node0" presStyleIdx="0" presStyleCnt="1"/>
      <dgm:spPr/>
    </dgm:pt>
    <dgm:pt modelId="{9EA914DE-A312-4852-926F-356E365C8677}" type="pres">
      <dgm:prSet presAssocID="{42D42628-864C-41D6-833F-2DBB342F4DB0}" presName="text" presStyleLbl="fgAcc0" presStyleIdx="0" presStyleCnt="1">
        <dgm:presLayoutVars>
          <dgm:chPref val="3"/>
        </dgm:presLayoutVars>
      </dgm:prSet>
      <dgm:spPr/>
    </dgm:pt>
    <dgm:pt modelId="{7996B813-D5A1-416C-BFD3-D8CB23FE7818}" type="pres">
      <dgm:prSet presAssocID="{42D42628-864C-41D6-833F-2DBB342F4DB0}" presName="hierChild2" presStyleCnt="0"/>
      <dgm:spPr/>
    </dgm:pt>
    <dgm:pt modelId="{09E7BBA0-5F8D-4D96-A214-A0567596BDAF}" type="pres">
      <dgm:prSet presAssocID="{B025E324-1C01-4543-8D06-F931E0E78FF4}" presName="Name10" presStyleLbl="parChTrans1D2" presStyleIdx="0" presStyleCnt="2"/>
      <dgm:spPr/>
    </dgm:pt>
    <dgm:pt modelId="{8D56CC28-91EB-4D35-B97C-A0CE4C54B480}" type="pres">
      <dgm:prSet presAssocID="{1FC1C8C3-63CB-4E55-BD49-AA552B8440D8}" presName="hierRoot2" presStyleCnt="0"/>
      <dgm:spPr/>
    </dgm:pt>
    <dgm:pt modelId="{1A27D8D0-0CEA-4DF6-B14F-FEB4FC25CED3}" type="pres">
      <dgm:prSet presAssocID="{1FC1C8C3-63CB-4E55-BD49-AA552B8440D8}" presName="composite2" presStyleCnt="0"/>
      <dgm:spPr/>
    </dgm:pt>
    <dgm:pt modelId="{A34195EE-C43D-4F9B-A621-CBE3CC21780D}" type="pres">
      <dgm:prSet presAssocID="{1FC1C8C3-63CB-4E55-BD49-AA552B8440D8}" presName="background2" presStyleLbl="node2" presStyleIdx="0" presStyleCnt="2"/>
      <dgm:spPr/>
    </dgm:pt>
    <dgm:pt modelId="{0EA44707-A464-4EC8-A803-F76ACC6D424E}" type="pres">
      <dgm:prSet presAssocID="{1FC1C8C3-63CB-4E55-BD49-AA552B8440D8}" presName="text2" presStyleLbl="fgAcc2" presStyleIdx="0" presStyleCnt="2">
        <dgm:presLayoutVars>
          <dgm:chPref val="3"/>
        </dgm:presLayoutVars>
      </dgm:prSet>
      <dgm:spPr/>
    </dgm:pt>
    <dgm:pt modelId="{6B6A2946-5A7E-4FF4-AF36-E3D5F63CFE3D}" type="pres">
      <dgm:prSet presAssocID="{1FC1C8C3-63CB-4E55-BD49-AA552B8440D8}" presName="hierChild3" presStyleCnt="0"/>
      <dgm:spPr/>
    </dgm:pt>
    <dgm:pt modelId="{558A19F4-A64F-40E5-82A0-E8FA6D0D2F35}" type="pres">
      <dgm:prSet presAssocID="{3B533E93-AA45-4AC9-9CB7-4EF287AB96B6}" presName="Name10" presStyleLbl="parChTrans1D2" presStyleIdx="1" presStyleCnt="2"/>
      <dgm:spPr/>
    </dgm:pt>
    <dgm:pt modelId="{0E934F16-8941-405B-8601-29FC10B8D7A0}" type="pres">
      <dgm:prSet presAssocID="{A05D3806-5723-4FF6-989A-CFBBE505DD4B}" presName="hierRoot2" presStyleCnt="0"/>
      <dgm:spPr/>
    </dgm:pt>
    <dgm:pt modelId="{940CC847-5B2B-4831-A167-B9F242FC0F5A}" type="pres">
      <dgm:prSet presAssocID="{A05D3806-5723-4FF6-989A-CFBBE505DD4B}" presName="composite2" presStyleCnt="0"/>
      <dgm:spPr/>
    </dgm:pt>
    <dgm:pt modelId="{9BFD9D87-8C19-4DBE-8296-0309769DBFD0}" type="pres">
      <dgm:prSet presAssocID="{A05D3806-5723-4FF6-989A-CFBBE505DD4B}" presName="background2" presStyleLbl="node2" presStyleIdx="1" presStyleCnt="2"/>
      <dgm:spPr/>
    </dgm:pt>
    <dgm:pt modelId="{C9EEDAB6-9D89-4307-9A78-74562B5413C5}" type="pres">
      <dgm:prSet presAssocID="{A05D3806-5723-4FF6-989A-CFBBE505DD4B}" presName="text2" presStyleLbl="fgAcc2" presStyleIdx="1" presStyleCnt="2">
        <dgm:presLayoutVars>
          <dgm:chPref val="3"/>
        </dgm:presLayoutVars>
      </dgm:prSet>
      <dgm:spPr/>
    </dgm:pt>
    <dgm:pt modelId="{2D93EB03-7AEA-4FDD-B804-687235FEF6BB}" type="pres">
      <dgm:prSet presAssocID="{A05D3806-5723-4FF6-989A-CFBBE505DD4B}" presName="hierChild3" presStyleCnt="0"/>
      <dgm:spPr/>
    </dgm:pt>
  </dgm:ptLst>
  <dgm:cxnLst>
    <dgm:cxn modelId="{7138C7AD-5577-4601-98AE-835593350CA3}" srcId="{CD2C63A4-9D5D-47CE-8D74-13AD5720E5D9}" destId="{42D42628-864C-41D6-833F-2DBB342F4DB0}" srcOrd="0" destOrd="0" parTransId="{C7195306-E1B1-4ECE-8382-424ACA226556}" sibTransId="{33D8AA3E-DAD3-412E-80E1-09AFD3B5EAF9}"/>
    <dgm:cxn modelId="{7B8DBE99-0B23-4D07-BA22-485B5343C23B}" srcId="{42D42628-864C-41D6-833F-2DBB342F4DB0}" destId="{1FC1C8C3-63CB-4E55-BD49-AA552B8440D8}" srcOrd="0" destOrd="0" parTransId="{B025E324-1C01-4543-8D06-F931E0E78FF4}" sibTransId="{588AC07E-4185-4602-8798-37B6E219CC88}"/>
    <dgm:cxn modelId="{67B6F2EB-415E-4A6F-9260-0EB0BAEF7740}" srcId="{42D42628-864C-41D6-833F-2DBB342F4DB0}" destId="{A05D3806-5723-4FF6-989A-CFBBE505DD4B}" srcOrd="1" destOrd="0" parTransId="{3B533E93-AA45-4AC9-9CB7-4EF287AB96B6}" sibTransId="{C1E7C596-43DD-4C48-95F5-50523BA11C29}"/>
    <dgm:cxn modelId="{A1AD12A2-DF20-42EE-ABC0-DB75E88925E6}" type="presOf" srcId="{CD2C63A4-9D5D-47CE-8D74-13AD5720E5D9}" destId="{32C577E3-B2E7-4F50-83DE-6F01CC88C9C5}" srcOrd="0" destOrd="0" presId="urn:microsoft.com/office/officeart/2005/8/layout/hierarchy1"/>
    <dgm:cxn modelId="{C569D7C1-63AE-4608-846C-DA3E05577CA7}" type="presParOf" srcId="{32C577E3-B2E7-4F50-83DE-6F01CC88C9C5}" destId="{127C500C-4887-40E4-B187-5B52545DCD7D}" srcOrd="0" destOrd="0" presId="urn:microsoft.com/office/officeart/2005/8/layout/hierarchy1"/>
    <dgm:cxn modelId="{33CCB3FD-5939-4B01-8408-1DEA3A06500F}" type="presParOf" srcId="{127C500C-4887-40E4-B187-5B52545DCD7D}" destId="{365B431B-456E-4B1C-A19C-568423617177}" srcOrd="0" destOrd="0" presId="urn:microsoft.com/office/officeart/2005/8/layout/hierarchy1"/>
    <dgm:cxn modelId="{2B152BE6-403E-46CE-B1B4-FF0B4D04B54B}" type="presParOf" srcId="{365B431B-456E-4B1C-A19C-568423617177}" destId="{5CB9CF2E-F8C1-427A-832C-73E3C9485AF5}" srcOrd="0" destOrd="0" presId="urn:microsoft.com/office/officeart/2005/8/layout/hierarchy1"/>
    <dgm:cxn modelId="{C2EDA25B-7A08-456B-9B30-672F558B4FA8}" type="presParOf" srcId="{365B431B-456E-4B1C-A19C-568423617177}" destId="{9EA914DE-A312-4852-926F-356E365C8677}" srcOrd="1" destOrd="0" presId="urn:microsoft.com/office/officeart/2005/8/layout/hierarchy1"/>
    <dgm:cxn modelId="{54FFF9EB-5C28-4539-9818-0102D037E887}" type="presOf" srcId="{42D42628-864C-41D6-833F-2DBB342F4DB0}" destId="{9EA914DE-A312-4852-926F-356E365C8677}" srcOrd="0" destOrd="0" presId="urn:microsoft.com/office/officeart/2005/8/layout/hierarchy1"/>
    <dgm:cxn modelId="{BF1E96C4-4249-41E9-80F1-BAAE25B077F1}" type="presParOf" srcId="{127C500C-4887-40E4-B187-5B52545DCD7D}" destId="{7996B813-D5A1-416C-BFD3-D8CB23FE7818}" srcOrd="1" destOrd="0" presId="urn:microsoft.com/office/officeart/2005/8/layout/hierarchy1"/>
    <dgm:cxn modelId="{988C2271-D9C8-4133-A075-050D00EBB217}" type="presParOf" srcId="{7996B813-D5A1-416C-BFD3-D8CB23FE7818}" destId="{09E7BBA0-5F8D-4D96-A214-A0567596BDAF}" srcOrd="0" destOrd="1" presId="urn:microsoft.com/office/officeart/2005/8/layout/hierarchy1"/>
    <dgm:cxn modelId="{A1899CC5-4FEF-4CBF-A3B8-E6E9C681314B}" type="presOf" srcId="{B025E324-1C01-4543-8D06-F931E0E78FF4}" destId="{09E7BBA0-5F8D-4D96-A214-A0567596BDAF}" srcOrd="0" destOrd="0" presId="urn:microsoft.com/office/officeart/2005/8/layout/hierarchy1"/>
    <dgm:cxn modelId="{5DAC71BE-40F7-48DC-AC83-0468605F00D2}" type="presParOf" srcId="{7996B813-D5A1-416C-BFD3-D8CB23FE7818}" destId="{8D56CC28-91EB-4D35-B97C-A0CE4C54B480}" srcOrd="1" destOrd="1" presId="urn:microsoft.com/office/officeart/2005/8/layout/hierarchy1"/>
    <dgm:cxn modelId="{7454DBA8-1DC4-405A-9871-632E48F62140}" type="presParOf" srcId="{8D56CC28-91EB-4D35-B97C-A0CE4C54B480}" destId="{1A27D8D0-0CEA-4DF6-B14F-FEB4FC25CED3}" srcOrd="0" destOrd="1" presId="urn:microsoft.com/office/officeart/2005/8/layout/hierarchy1"/>
    <dgm:cxn modelId="{E9DE602B-3714-4861-AF8B-14079C0B8884}" type="presParOf" srcId="{1A27D8D0-0CEA-4DF6-B14F-FEB4FC25CED3}" destId="{A34195EE-C43D-4F9B-A621-CBE3CC21780D}" srcOrd="0" destOrd="0" presId="urn:microsoft.com/office/officeart/2005/8/layout/hierarchy1"/>
    <dgm:cxn modelId="{4580A558-A1E7-4F20-8BA8-78A7572A4123}" type="presParOf" srcId="{1A27D8D0-0CEA-4DF6-B14F-FEB4FC25CED3}" destId="{0EA44707-A464-4EC8-A803-F76ACC6D424E}" srcOrd="1" destOrd="0" presId="urn:microsoft.com/office/officeart/2005/8/layout/hierarchy1"/>
    <dgm:cxn modelId="{496AA8AF-E2C3-4C6F-9C00-AFD12CFBED07}" type="presOf" srcId="{1FC1C8C3-63CB-4E55-BD49-AA552B8440D8}" destId="{0EA44707-A464-4EC8-A803-F76ACC6D424E}" srcOrd="0" destOrd="0" presId="urn:microsoft.com/office/officeart/2005/8/layout/hierarchy1"/>
    <dgm:cxn modelId="{9C8979EA-272C-4E56-A2D1-391D96B6B835}" type="presParOf" srcId="{8D56CC28-91EB-4D35-B97C-A0CE4C54B480}" destId="{6B6A2946-5A7E-4FF4-AF36-E3D5F63CFE3D}" srcOrd="1" destOrd="1" presId="urn:microsoft.com/office/officeart/2005/8/layout/hierarchy1"/>
    <dgm:cxn modelId="{02A4104A-42D9-4A57-A536-F85F2E188407}" type="presParOf" srcId="{7996B813-D5A1-416C-BFD3-D8CB23FE7818}" destId="{558A19F4-A64F-40E5-82A0-E8FA6D0D2F35}" srcOrd="2" destOrd="1" presId="urn:microsoft.com/office/officeart/2005/8/layout/hierarchy1"/>
    <dgm:cxn modelId="{7B747110-568A-4232-A3E2-DB5822840713}" type="presOf" srcId="{3B533E93-AA45-4AC9-9CB7-4EF287AB96B6}" destId="{558A19F4-A64F-40E5-82A0-E8FA6D0D2F35}" srcOrd="0" destOrd="0" presId="urn:microsoft.com/office/officeart/2005/8/layout/hierarchy1"/>
    <dgm:cxn modelId="{F4F87B1C-B6BC-48AB-8C59-305C7AE68649}" type="presParOf" srcId="{7996B813-D5A1-416C-BFD3-D8CB23FE7818}" destId="{0E934F16-8941-405B-8601-29FC10B8D7A0}" srcOrd="3" destOrd="1" presId="urn:microsoft.com/office/officeart/2005/8/layout/hierarchy1"/>
    <dgm:cxn modelId="{232F546D-6753-483F-B9A7-4A8F29EF66C1}" type="presParOf" srcId="{0E934F16-8941-405B-8601-29FC10B8D7A0}" destId="{940CC847-5B2B-4831-A167-B9F242FC0F5A}" srcOrd="0" destOrd="3" presId="urn:microsoft.com/office/officeart/2005/8/layout/hierarchy1"/>
    <dgm:cxn modelId="{63CF0CDC-415C-4909-91A6-163997820E2F}" type="presParOf" srcId="{940CC847-5B2B-4831-A167-B9F242FC0F5A}" destId="{9BFD9D87-8C19-4DBE-8296-0309769DBFD0}" srcOrd="0" destOrd="0" presId="urn:microsoft.com/office/officeart/2005/8/layout/hierarchy1"/>
    <dgm:cxn modelId="{B1AF5309-5EB8-48BE-84FD-67B217D2D24D}" type="presParOf" srcId="{940CC847-5B2B-4831-A167-B9F242FC0F5A}" destId="{C9EEDAB6-9D89-4307-9A78-74562B5413C5}" srcOrd="1" destOrd="0" presId="urn:microsoft.com/office/officeart/2005/8/layout/hierarchy1"/>
    <dgm:cxn modelId="{FD1CCE5C-96D4-413E-832F-BF319C8A6AF5}" type="presOf" srcId="{A05D3806-5723-4FF6-989A-CFBBE505DD4B}" destId="{C9EEDAB6-9D89-4307-9A78-74562B5413C5}" srcOrd="0" destOrd="0" presId="urn:microsoft.com/office/officeart/2005/8/layout/hierarchy1"/>
    <dgm:cxn modelId="{CC607DB2-0246-4E52-AFCD-F057D89F86F9}" type="presParOf" srcId="{0E934F16-8941-405B-8601-29FC10B8D7A0}" destId="{2D93EB03-7AEA-4FDD-B804-687235FEF6BB}" srcOrd="1" destOrd="3"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25005" cy="2782570"/>
        <a:chOff x="0" y="0"/>
        <a:chExt cx="7025005" cy="2782570"/>
      </a:xfrm>
    </dsp:grpSpPr>
    <dsp:sp modelId="{09E7BBA0-5F8D-4D96-A214-A0567596BDAF}">
      <dsp:nvSpPr>
        <dsp:cNvPr id="5" name="Freeform 4"/>
        <dsp:cNvSpPr/>
      </dsp:nvSpPr>
      <dsp:spPr bwMode="white">
        <a:xfrm>
          <a:off x="2400031" y="1060093"/>
          <a:ext cx="1019766" cy="486243"/>
        </a:xfrm>
        <a:custGeom>
          <a:avLst/>
          <a:gdLst/>
          <a:ahLst/>
          <a:cxnLst/>
          <a:pathLst>
            <a:path w="1606" h="766">
              <a:moveTo>
                <a:pt x="1606" y="0"/>
              </a:moveTo>
              <a:lnTo>
                <a:pt x="1606" y="620"/>
              </a:lnTo>
              <a:lnTo>
                <a:pt x="0" y="620"/>
              </a:lnTo>
              <a:lnTo>
                <a:pt x="0" y="766"/>
              </a:lnTo>
            </a:path>
          </a:pathLst>
        </a:custGeom>
      </dsp:spPr>
      <dsp:style>
        <a:lnRef idx="2">
          <a:schemeClr val="accent1">
            <a:shade val="60000"/>
          </a:schemeClr>
        </a:lnRef>
        <a:fillRef idx="0">
          <a:schemeClr val="accent1"/>
        </a:fillRef>
        <a:effectRef idx="0">
          <a:scrgbClr r="0" g="0" b="0"/>
        </a:effectRef>
        <a:fontRef idx="minor"/>
      </dsp:style>
      <dsp:txXfrm>
        <a:off x="2400031" y="1060093"/>
        <a:ext cx="1019766" cy="486243"/>
      </dsp:txXfrm>
    </dsp:sp>
    <dsp:sp modelId="{558A19F4-A64F-40E5-82A0-E8FA6D0D2F35}">
      <dsp:nvSpPr>
        <dsp:cNvPr id="14" name="Freeform 13"/>
        <dsp:cNvSpPr/>
      </dsp:nvSpPr>
      <dsp:spPr bwMode="white">
        <a:xfrm>
          <a:off x="3419797" y="1060093"/>
          <a:ext cx="1019766" cy="486243"/>
        </a:xfrm>
        <a:custGeom>
          <a:avLst/>
          <a:gdLst/>
          <a:ahLst/>
          <a:cxnLst/>
          <a:pathLst>
            <a:path w="1606" h="766">
              <a:moveTo>
                <a:pt x="0" y="0"/>
              </a:moveTo>
              <a:lnTo>
                <a:pt x="0" y="620"/>
              </a:lnTo>
              <a:lnTo>
                <a:pt x="1606" y="620"/>
              </a:lnTo>
              <a:lnTo>
                <a:pt x="1606" y="766"/>
              </a:lnTo>
            </a:path>
          </a:pathLst>
        </a:custGeom>
      </dsp:spPr>
      <dsp:style>
        <a:lnRef idx="2">
          <a:schemeClr val="accent1">
            <a:shade val="60000"/>
          </a:schemeClr>
        </a:lnRef>
        <a:fillRef idx="0">
          <a:schemeClr val="accent1"/>
        </a:fillRef>
        <a:effectRef idx="0">
          <a:scrgbClr r="0" g="0" b="0"/>
        </a:effectRef>
        <a:fontRef idx="minor"/>
      </dsp:style>
      <dsp:txXfrm>
        <a:off x="3419797" y="1060093"/>
        <a:ext cx="1019766" cy="486243"/>
      </dsp:txXfrm>
    </dsp:sp>
    <dsp:sp modelId="{5CB9CF2E-F8C1-427A-832C-73E3C9485AF5}">
      <dsp:nvSpPr>
        <dsp:cNvPr id="3" name="Rounded Rectangle 2"/>
        <dsp:cNvSpPr/>
      </dsp:nvSpPr>
      <dsp:spPr bwMode="white">
        <a:xfrm>
          <a:off x="2585443" y="464"/>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585443" y="464"/>
        <a:ext cx="1668708" cy="1059629"/>
      </dsp:txXfrm>
    </dsp:sp>
    <dsp:sp modelId="{9EA914DE-A312-4852-926F-356E365C8677}">
      <dsp:nvSpPr>
        <dsp:cNvPr id="4" name="Rounded Rectangle 3"/>
        <dsp:cNvSpPr/>
      </dsp:nvSpPr>
      <dsp:spPr bwMode="white">
        <a:xfrm>
          <a:off x="2770855" y="176605"/>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dirty="0">
              <a:solidFill>
                <a:schemeClr val="dk1"/>
              </a:solidFill>
              <a:sym typeface="+mn-ea"/>
            </a:rPr>
            <a:t>Process Syncronization in Parallel mode</a:t>
          </a:r>
          <a:endParaRPr lang="en-US">
            <a:solidFill>
              <a:schemeClr val="dk1"/>
            </a:solidFill>
          </a:endParaRPr>
        </a:p>
      </dsp:txBody>
      <dsp:txXfrm>
        <a:off x="2770855" y="176605"/>
        <a:ext cx="1668708" cy="1059629"/>
      </dsp:txXfrm>
    </dsp:sp>
    <dsp:sp modelId="{A34195EE-C43D-4F9B-A621-CBE3CC21780D}">
      <dsp:nvSpPr>
        <dsp:cNvPr id="6" name="Rounded Rectangle 5"/>
        <dsp:cNvSpPr/>
      </dsp:nvSpPr>
      <dsp:spPr bwMode="white">
        <a:xfrm>
          <a:off x="1565677" y="1546336"/>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565677" y="1546336"/>
        <a:ext cx="1668708" cy="1059629"/>
      </dsp:txXfrm>
    </dsp:sp>
    <dsp:sp modelId="{0EA44707-A464-4EC8-A803-F76ACC6D424E}">
      <dsp:nvSpPr>
        <dsp:cNvPr id="7" name="Rounded Rectangle 6"/>
        <dsp:cNvSpPr/>
      </dsp:nvSpPr>
      <dsp:spPr bwMode="white">
        <a:xfrm>
          <a:off x="1751089" y="1722477"/>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solidFill>
                <a:schemeClr val="dk1"/>
              </a:solidFill>
            </a:rPr>
            <a:t>Cooperative Process</a:t>
          </a:r>
          <a:endParaRPr lang="en-US">
            <a:solidFill>
              <a:schemeClr val="dk1"/>
            </a:solidFill>
          </a:endParaRPr>
        </a:p>
      </dsp:txBody>
      <dsp:txXfrm>
        <a:off x="1751089" y="1722477"/>
        <a:ext cx="1668708" cy="1059629"/>
      </dsp:txXfrm>
    </dsp:sp>
    <dsp:sp modelId="{9BFD9D87-8C19-4DBE-8296-0309769DBFD0}">
      <dsp:nvSpPr>
        <dsp:cNvPr id="15" name="Rounded Rectangle 14"/>
        <dsp:cNvSpPr/>
      </dsp:nvSpPr>
      <dsp:spPr bwMode="white">
        <a:xfrm>
          <a:off x="3605208" y="1546336"/>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605208" y="1546336"/>
        <a:ext cx="1668708" cy="1059629"/>
      </dsp:txXfrm>
    </dsp:sp>
    <dsp:sp modelId="{C9EEDAB6-9D89-4307-9A78-74562B5413C5}">
      <dsp:nvSpPr>
        <dsp:cNvPr id="16" name="Rounded Rectangle 15"/>
        <dsp:cNvSpPr/>
      </dsp:nvSpPr>
      <dsp:spPr bwMode="white">
        <a:xfrm>
          <a:off x="3790620" y="1722477"/>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solidFill>
                <a:schemeClr val="dk1"/>
              </a:solidFill>
            </a:rPr>
            <a:t>Independent Process</a:t>
          </a:r>
          <a:endParaRPr lang="en-US">
            <a:solidFill>
              <a:schemeClr val="dk1"/>
            </a:solidFill>
          </a:endParaRPr>
        </a:p>
      </dsp:txBody>
      <dsp:txXfrm>
        <a:off x="3790620" y="1722477"/>
        <a:ext cx="1668708" cy="1059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25005" cy="2782570"/>
        <a:chOff x="0" y="0"/>
        <a:chExt cx="7025005" cy="2782570"/>
      </a:xfrm>
    </dsp:grpSpPr>
    <dsp:sp modelId="{09E7BBA0-5F8D-4D96-A214-A0567596BDAF}">
      <dsp:nvSpPr>
        <dsp:cNvPr id="5" name="Freeform 4"/>
        <dsp:cNvSpPr/>
      </dsp:nvSpPr>
      <dsp:spPr bwMode="white">
        <a:xfrm>
          <a:off x="2400031" y="1060093"/>
          <a:ext cx="1019766" cy="486243"/>
        </a:xfrm>
        <a:custGeom>
          <a:avLst/>
          <a:gdLst/>
          <a:ahLst/>
          <a:cxnLst/>
          <a:pathLst>
            <a:path w="1606" h="766">
              <a:moveTo>
                <a:pt x="1606" y="0"/>
              </a:moveTo>
              <a:lnTo>
                <a:pt x="1606" y="620"/>
              </a:lnTo>
              <a:lnTo>
                <a:pt x="0" y="620"/>
              </a:lnTo>
              <a:lnTo>
                <a:pt x="0" y="766"/>
              </a:lnTo>
            </a:path>
          </a:pathLst>
        </a:custGeom>
      </dsp:spPr>
      <dsp:style>
        <a:lnRef idx="2">
          <a:schemeClr val="accent1">
            <a:shade val="60000"/>
          </a:schemeClr>
        </a:lnRef>
        <a:fillRef idx="0">
          <a:schemeClr val="accent1"/>
        </a:fillRef>
        <a:effectRef idx="0">
          <a:scrgbClr r="0" g="0" b="0"/>
        </a:effectRef>
        <a:fontRef idx="minor"/>
      </dsp:style>
      <dsp:txXfrm>
        <a:off x="2400031" y="1060093"/>
        <a:ext cx="1019766" cy="486243"/>
      </dsp:txXfrm>
    </dsp:sp>
    <dsp:sp modelId="{558A19F4-A64F-40E5-82A0-E8FA6D0D2F35}">
      <dsp:nvSpPr>
        <dsp:cNvPr id="14" name="Freeform 13"/>
        <dsp:cNvSpPr/>
      </dsp:nvSpPr>
      <dsp:spPr bwMode="white">
        <a:xfrm>
          <a:off x="3419797" y="1060093"/>
          <a:ext cx="1019766" cy="486243"/>
        </a:xfrm>
        <a:custGeom>
          <a:avLst/>
          <a:gdLst/>
          <a:ahLst/>
          <a:cxnLst/>
          <a:pathLst>
            <a:path w="1606" h="766">
              <a:moveTo>
                <a:pt x="0" y="0"/>
              </a:moveTo>
              <a:lnTo>
                <a:pt x="0" y="620"/>
              </a:lnTo>
              <a:lnTo>
                <a:pt x="1606" y="620"/>
              </a:lnTo>
              <a:lnTo>
                <a:pt x="1606" y="766"/>
              </a:lnTo>
            </a:path>
          </a:pathLst>
        </a:custGeom>
      </dsp:spPr>
      <dsp:style>
        <a:lnRef idx="2">
          <a:schemeClr val="accent1">
            <a:shade val="60000"/>
          </a:schemeClr>
        </a:lnRef>
        <a:fillRef idx="0">
          <a:schemeClr val="accent1"/>
        </a:fillRef>
        <a:effectRef idx="0">
          <a:scrgbClr r="0" g="0" b="0"/>
        </a:effectRef>
        <a:fontRef idx="minor"/>
      </dsp:style>
      <dsp:txXfrm>
        <a:off x="3419797" y="1060093"/>
        <a:ext cx="1019766" cy="486243"/>
      </dsp:txXfrm>
    </dsp:sp>
    <dsp:sp modelId="{5CB9CF2E-F8C1-427A-832C-73E3C9485AF5}">
      <dsp:nvSpPr>
        <dsp:cNvPr id="3" name="Rounded Rectangle 2"/>
        <dsp:cNvSpPr/>
      </dsp:nvSpPr>
      <dsp:spPr bwMode="white">
        <a:xfrm>
          <a:off x="2585443" y="464"/>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585443" y="464"/>
        <a:ext cx="1668708" cy="1059629"/>
      </dsp:txXfrm>
    </dsp:sp>
    <dsp:sp modelId="{9EA914DE-A312-4852-926F-356E365C8677}">
      <dsp:nvSpPr>
        <dsp:cNvPr id="4" name="Rounded Rectangle 3"/>
        <dsp:cNvSpPr/>
      </dsp:nvSpPr>
      <dsp:spPr bwMode="white">
        <a:xfrm>
          <a:off x="2770855" y="176605"/>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dirty="0">
              <a:solidFill>
                <a:schemeClr val="dk1"/>
              </a:solidFill>
              <a:sym typeface="+mn-ea"/>
            </a:rPr>
            <a:t>Process Syncronization in Parallel mode</a:t>
          </a:r>
          <a:endParaRPr lang="en-US">
            <a:solidFill>
              <a:schemeClr val="dk1"/>
            </a:solidFill>
          </a:endParaRPr>
        </a:p>
      </dsp:txBody>
      <dsp:txXfrm>
        <a:off x="2770855" y="176605"/>
        <a:ext cx="1668708" cy="1059629"/>
      </dsp:txXfrm>
    </dsp:sp>
    <dsp:sp modelId="{A34195EE-C43D-4F9B-A621-CBE3CC21780D}">
      <dsp:nvSpPr>
        <dsp:cNvPr id="6" name="Rounded Rectangle 5"/>
        <dsp:cNvSpPr/>
      </dsp:nvSpPr>
      <dsp:spPr bwMode="white">
        <a:xfrm>
          <a:off x="1565677" y="1546336"/>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565677" y="1546336"/>
        <a:ext cx="1668708" cy="1059629"/>
      </dsp:txXfrm>
    </dsp:sp>
    <dsp:sp modelId="{0EA44707-A464-4EC8-A803-F76ACC6D424E}">
      <dsp:nvSpPr>
        <dsp:cNvPr id="7" name="Rounded Rectangle 6"/>
        <dsp:cNvSpPr/>
      </dsp:nvSpPr>
      <dsp:spPr bwMode="white">
        <a:xfrm>
          <a:off x="1751089" y="1722477"/>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solidFill>
                <a:schemeClr val="dk1"/>
              </a:solidFill>
            </a:rPr>
            <a:t>Cooperative Process</a:t>
          </a:r>
          <a:endParaRPr lang="en-US">
            <a:solidFill>
              <a:schemeClr val="dk1"/>
            </a:solidFill>
          </a:endParaRPr>
        </a:p>
      </dsp:txBody>
      <dsp:txXfrm>
        <a:off x="1751089" y="1722477"/>
        <a:ext cx="1668708" cy="1059629"/>
      </dsp:txXfrm>
    </dsp:sp>
    <dsp:sp modelId="{9BFD9D87-8C19-4DBE-8296-0309769DBFD0}">
      <dsp:nvSpPr>
        <dsp:cNvPr id="15" name="Rounded Rectangle 14"/>
        <dsp:cNvSpPr/>
      </dsp:nvSpPr>
      <dsp:spPr bwMode="white">
        <a:xfrm>
          <a:off x="3605208" y="1546336"/>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605208" y="1546336"/>
        <a:ext cx="1668708" cy="1059629"/>
      </dsp:txXfrm>
    </dsp:sp>
    <dsp:sp modelId="{C9EEDAB6-9D89-4307-9A78-74562B5413C5}">
      <dsp:nvSpPr>
        <dsp:cNvPr id="16" name="Rounded Rectangle 15"/>
        <dsp:cNvSpPr/>
      </dsp:nvSpPr>
      <dsp:spPr bwMode="white">
        <a:xfrm>
          <a:off x="3790620" y="1722477"/>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solidFill>
                <a:schemeClr val="dk1"/>
              </a:solidFill>
            </a:rPr>
            <a:t>Independent Process</a:t>
          </a:r>
          <a:endParaRPr lang="en-US">
            <a:solidFill>
              <a:schemeClr val="dk1"/>
            </a:solidFill>
          </a:endParaRPr>
        </a:p>
      </dsp:txBody>
      <dsp:txXfrm>
        <a:off x="3790620" y="1722477"/>
        <a:ext cx="1668708" cy="1059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25005" cy="2782570"/>
        <a:chOff x="0" y="0"/>
        <a:chExt cx="7025005" cy="2782570"/>
      </a:xfrm>
    </dsp:grpSpPr>
    <dsp:sp modelId="{09E7BBA0-5F8D-4D96-A214-A0567596BDAF}">
      <dsp:nvSpPr>
        <dsp:cNvPr id="5" name="Freeform 4"/>
        <dsp:cNvSpPr/>
      </dsp:nvSpPr>
      <dsp:spPr bwMode="white">
        <a:xfrm>
          <a:off x="2400031" y="1060093"/>
          <a:ext cx="1019766" cy="486243"/>
        </a:xfrm>
        <a:custGeom>
          <a:avLst/>
          <a:gdLst/>
          <a:ahLst/>
          <a:cxnLst/>
          <a:pathLst>
            <a:path w="1606" h="766">
              <a:moveTo>
                <a:pt x="1606" y="0"/>
              </a:moveTo>
              <a:lnTo>
                <a:pt x="1606" y="620"/>
              </a:lnTo>
              <a:lnTo>
                <a:pt x="0" y="620"/>
              </a:lnTo>
              <a:lnTo>
                <a:pt x="0" y="766"/>
              </a:lnTo>
            </a:path>
          </a:pathLst>
        </a:custGeom>
      </dsp:spPr>
      <dsp:style>
        <a:lnRef idx="2">
          <a:schemeClr val="accent1">
            <a:shade val="60000"/>
          </a:schemeClr>
        </a:lnRef>
        <a:fillRef idx="0">
          <a:schemeClr val="accent1"/>
        </a:fillRef>
        <a:effectRef idx="0">
          <a:scrgbClr r="0" g="0" b="0"/>
        </a:effectRef>
        <a:fontRef idx="minor"/>
      </dsp:style>
      <dsp:txXfrm>
        <a:off x="2400031" y="1060093"/>
        <a:ext cx="1019766" cy="486243"/>
      </dsp:txXfrm>
    </dsp:sp>
    <dsp:sp modelId="{558A19F4-A64F-40E5-82A0-E8FA6D0D2F35}">
      <dsp:nvSpPr>
        <dsp:cNvPr id="14" name="Freeform 13"/>
        <dsp:cNvSpPr/>
      </dsp:nvSpPr>
      <dsp:spPr bwMode="white">
        <a:xfrm>
          <a:off x="3419797" y="1060093"/>
          <a:ext cx="1019766" cy="486243"/>
        </a:xfrm>
        <a:custGeom>
          <a:avLst/>
          <a:gdLst/>
          <a:ahLst/>
          <a:cxnLst/>
          <a:pathLst>
            <a:path w="1606" h="766">
              <a:moveTo>
                <a:pt x="0" y="0"/>
              </a:moveTo>
              <a:lnTo>
                <a:pt x="0" y="620"/>
              </a:lnTo>
              <a:lnTo>
                <a:pt x="1606" y="620"/>
              </a:lnTo>
              <a:lnTo>
                <a:pt x="1606" y="766"/>
              </a:lnTo>
            </a:path>
          </a:pathLst>
        </a:custGeom>
      </dsp:spPr>
      <dsp:style>
        <a:lnRef idx="2">
          <a:schemeClr val="accent1">
            <a:shade val="60000"/>
          </a:schemeClr>
        </a:lnRef>
        <a:fillRef idx="0">
          <a:schemeClr val="accent1"/>
        </a:fillRef>
        <a:effectRef idx="0">
          <a:scrgbClr r="0" g="0" b="0"/>
        </a:effectRef>
        <a:fontRef idx="minor"/>
      </dsp:style>
      <dsp:txXfrm>
        <a:off x="3419797" y="1060093"/>
        <a:ext cx="1019766" cy="486243"/>
      </dsp:txXfrm>
    </dsp:sp>
    <dsp:sp modelId="{5CB9CF2E-F8C1-427A-832C-73E3C9485AF5}">
      <dsp:nvSpPr>
        <dsp:cNvPr id="3" name="Rounded Rectangle 2"/>
        <dsp:cNvSpPr/>
      </dsp:nvSpPr>
      <dsp:spPr bwMode="white">
        <a:xfrm>
          <a:off x="2585443" y="464"/>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585443" y="464"/>
        <a:ext cx="1668708" cy="1059629"/>
      </dsp:txXfrm>
    </dsp:sp>
    <dsp:sp modelId="{9EA914DE-A312-4852-926F-356E365C8677}">
      <dsp:nvSpPr>
        <dsp:cNvPr id="4" name="Rounded Rectangle 3"/>
        <dsp:cNvSpPr/>
      </dsp:nvSpPr>
      <dsp:spPr bwMode="white">
        <a:xfrm>
          <a:off x="2770855" y="176605"/>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dirty="0">
              <a:solidFill>
                <a:schemeClr val="dk1"/>
              </a:solidFill>
              <a:sym typeface="+mn-ea"/>
            </a:rPr>
            <a:t>Process Syncronization in Parallel mode</a:t>
          </a:r>
          <a:endParaRPr lang="en-US">
            <a:solidFill>
              <a:schemeClr val="dk1"/>
            </a:solidFill>
          </a:endParaRPr>
        </a:p>
      </dsp:txBody>
      <dsp:txXfrm>
        <a:off x="2770855" y="176605"/>
        <a:ext cx="1668708" cy="1059629"/>
      </dsp:txXfrm>
    </dsp:sp>
    <dsp:sp modelId="{A34195EE-C43D-4F9B-A621-CBE3CC21780D}">
      <dsp:nvSpPr>
        <dsp:cNvPr id="6" name="Rounded Rectangle 5"/>
        <dsp:cNvSpPr/>
      </dsp:nvSpPr>
      <dsp:spPr bwMode="white">
        <a:xfrm>
          <a:off x="1565677" y="1546336"/>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565677" y="1546336"/>
        <a:ext cx="1668708" cy="1059629"/>
      </dsp:txXfrm>
    </dsp:sp>
    <dsp:sp modelId="{0EA44707-A464-4EC8-A803-F76ACC6D424E}">
      <dsp:nvSpPr>
        <dsp:cNvPr id="7" name="Rounded Rectangle 6"/>
        <dsp:cNvSpPr/>
      </dsp:nvSpPr>
      <dsp:spPr bwMode="white">
        <a:xfrm>
          <a:off x="1751089" y="1722477"/>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solidFill>
                <a:schemeClr val="dk1"/>
              </a:solidFill>
            </a:rPr>
            <a:t>Cooperative Process</a:t>
          </a:r>
          <a:endParaRPr lang="en-US">
            <a:solidFill>
              <a:schemeClr val="dk1"/>
            </a:solidFill>
          </a:endParaRPr>
        </a:p>
      </dsp:txBody>
      <dsp:txXfrm>
        <a:off x="1751089" y="1722477"/>
        <a:ext cx="1668708" cy="1059629"/>
      </dsp:txXfrm>
    </dsp:sp>
    <dsp:sp modelId="{9BFD9D87-8C19-4DBE-8296-0309769DBFD0}">
      <dsp:nvSpPr>
        <dsp:cNvPr id="15" name="Rounded Rectangle 14"/>
        <dsp:cNvSpPr/>
      </dsp:nvSpPr>
      <dsp:spPr bwMode="white">
        <a:xfrm>
          <a:off x="3605208" y="1546336"/>
          <a:ext cx="1668708" cy="105962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605208" y="1546336"/>
        <a:ext cx="1668708" cy="1059629"/>
      </dsp:txXfrm>
    </dsp:sp>
    <dsp:sp modelId="{C9EEDAB6-9D89-4307-9A78-74562B5413C5}">
      <dsp:nvSpPr>
        <dsp:cNvPr id="16" name="Rounded Rectangle 15"/>
        <dsp:cNvSpPr/>
      </dsp:nvSpPr>
      <dsp:spPr bwMode="white">
        <a:xfrm>
          <a:off x="3790620" y="1722477"/>
          <a:ext cx="1668708" cy="105962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60960" tIns="60960" rIns="60960" bIns="609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solidFill>
                <a:schemeClr val="dk1"/>
              </a:solidFill>
            </a:rPr>
            <a:t>Independent Process</a:t>
          </a:r>
          <a:endParaRPr lang="en-US">
            <a:solidFill>
              <a:schemeClr val="dk1"/>
            </a:solidFill>
          </a:endParaRPr>
        </a:p>
      </dsp:txBody>
      <dsp:txXfrm>
        <a:off x="3790620" y="1722477"/>
        <a:ext cx="1668708" cy="10596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Operating System </a:t>
            </a:r>
            <a:endParaRPr lang="en-US" dirty="0"/>
          </a:p>
        </p:txBody>
      </p:sp>
      <p:sp>
        <p:nvSpPr>
          <p:cNvPr id="3" name="Subtitle 2"/>
          <p:cNvSpPr>
            <a:spLocks noGrp="1"/>
          </p:cNvSpPr>
          <p:nvPr>
            <p:ph type="subTitle" idx="1"/>
          </p:nvPr>
        </p:nvSpPr>
        <p:spPr/>
        <p:txBody>
          <a:bodyPr/>
          <a:lstStyle/>
          <a:p>
            <a:r>
              <a:rPr lang="en-US"/>
              <a:t>Lect 10</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46785" y="1147445"/>
            <a:ext cx="9737090" cy="45631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14450" y="1243965"/>
            <a:ext cx="9935210" cy="4569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63320" y="1020445"/>
            <a:ext cx="10017125" cy="46951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23900" y="1118870"/>
            <a:ext cx="9687560" cy="4462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99185" y="1181100"/>
            <a:ext cx="9595485" cy="44964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05560" y="1283335"/>
            <a:ext cx="9457690" cy="44507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Advantage &amp; Problem</a:t>
            </a:r>
            <a:endParaRPr lang="en-US"/>
          </a:p>
        </p:txBody>
      </p:sp>
      <p:sp>
        <p:nvSpPr>
          <p:cNvPr id="3" name="Content Placeholder 2"/>
          <p:cNvSpPr>
            <a:spLocks noGrp="1"/>
          </p:cNvSpPr>
          <p:nvPr>
            <p:ph idx="1"/>
          </p:nvPr>
        </p:nvSpPr>
        <p:spPr/>
        <p:txBody>
          <a:bodyPr/>
          <a:p>
            <a:pPr marL="0" indent="0">
              <a:buNone/>
            </a:pPr>
            <a:r>
              <a:rPr lang="en-US" sz="2800" b="1"/>
              <a:t>Advantage </a:t>
            </a:r>
            <a:endParaRPr lang="en-US" sz="2800" b="1"/>
          </a:p>
          <a:p>
            <a:r>
              <a:rPr lang="en-US" sz="2800"/>
              <a:t>We are catergorized  the proccess according their different different real time scnario</a:t>
            </a:r>
            <a:endParaRPr lang="en-US" sz="2800"/>
          </a:p>
          <a:p>
            <a:pPr marL="0" indent="0">
              <a:buNone/>
            </a:pPr>
            <a:r>
              <a:rPr lang="en-US" sz="2800" b="1"/>
              <a:t>Problem</a:t>
            </a:r>
            <a:endParaRPr lang="en-US" sz="2800" b="1"/>
          </a:p>
          <a:p>
            <a:r>
              <a:rPr lang="en-US" sz="2800"/>
              <a:t>if system processes come consequetively so there is no turn for interactive and batch processes. </a:t>
            </a:r>
            <a:r>
              <a:rPr lang="en-US" sz="2800">
                <a:sym typeface="+mn-ea"/>
              </a:rPr>
              <a:t>interactive and batch processes run on CPU lately.</a:t>
            </a:r>
            <a:r>
              <a:rPr lang="en-US" sz="2800"/>
              <a:t> This situation called starvation. </a:t>
            </a:r>
            <a:endParaRPr 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6976" y="2322195"/>
            <a:ext cx="9211733" cy="1082675"/>
          </a:xfrm>
        </p:spPr>
        <p:txBody>
          <a:bodyPr/>
          <a:lstStyle/>
          <a:p>
            <a:pPr algn="ctr"/>
            <a:r>
              <a:rPr lang="en-US" dirty="0"/>
              <a:t>Starvation problem can be resolve by  Multilevel Feedback queue scheduling Algorithm</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6976" y="2322195"/>
            <a:ext cx="9211733" cy="1082675"/>
          </a:xfrm>
        </p:spPr>
        <p:txBody>
          <a:bodyPr/>
          <a:lstStyle/>
          <a:p>
            <a:pPr algn="ctr"/>
            <a:r>
              <a:rPr lang="en-US" dirty="0"/>
              <a:t>  Multilevel Feedback queue scheduling Algorithm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Multilevel Feedback queue scheduling Algorithm</a:t>
            </a:r>
            <a:endParaRPr lang="en-US"/>
          </a:p>
        </p:txBody>
      </p:sp>
      <p:sp>
        <p:nvSpPr>
          <p:cNvPr id="3" name="Content Placeholder 2"/>
          <p:cNvSpPr>
            <a:spLocks noGrp="1"/>
          </p:cNvSpPr>
          <p:nvPr>
            <p:ph idx="1"/>
          </p:nvPr>
        </p:nvSpPr>
        <p:spPr>
          <a:xfrm>
            <a:off x="609600" y="1540510"/>
            <a:ext cx="10972800" cy="4953000"/>
          </a:xfrm>
        </p:spPr>
        <p:txBody>
          <a:bodyPr/>
          <a:p>
            <a:r>
              <a:rPr lang="en-US" sz="2400" dirty="0">
                <a:sym typeface="+mn-ea"/>
              </a:rPr>
              <a:t>Multilevel Feedback queue scheduling Algorithm allows a process to move between  queues</a:t>
            </a:r>
            <a:endParaRPr lang="en-US" sz="2400" dirty="0">
              <a:sym typeface="+mn-ea"/>
            </a:endParaRPr>
          </a:p>
          <a:p>
            <a:pPr lvl="1"/>
            <a:r>
              <a:rPr lang="en-US" sz="2100" dirty="0"/>
              <a:t>The idea is to seperate processes according to the characeristics of their CPU brusts.</a:t>
            </a:r>
            <a:endParaRPr lang="en-US" sz="2100" dirty="0"/>
          </a:p>
          <a:p>
            <a:pPr lvl="1"/>
            <a:r>
              <a:rPr lang="en-US" sz="2100" dirty="0"/>
              <a:t>If a process uses too much CPU time, it will be move to a lower-priority queue.</a:t>
            </a:r>
            <a:endParaRPr lang="en-US" sz="2100" dirty="0"/>
          </a:p>
          <a:p>
            <a:pPr lvl="1"/>
            <a:r>
              <a:rPr lang="en-US" sz="2100" dirty="0"/>
              <a:t>This scheme leaves I/O-bound and interactive processes  in the high</a:t>
            </a:r>
            <a:r>
              <a:rPr lang="en-US" sz="2100" dirty="0">
                <a:sym typeface="+mn-ea"/>
              </a:rPr>
              <a:t>er-priority queue.</a:t>
            </a:r>
            <a:endParaRPr lang="en-US" sz="2100" dirty="0">
              <a:sym typeface="+mn-ea"/>
            </a:endParaRPr>
          </a:p>
          <a:p>
            <a:pPr lvl="1"/>
            <a:r>
              <a:rPr lang="en-US" sz="2100" dirty="0"/>
              <a:t>A process that waits too long in a lower-priority queue may be moved to a </a:t>
            </a:r>
            <a:r>
              <a:rPr lang="en-US" sz="2100" dirty="0">
                <a:sym typeface="+mn-ea"/>
              </a:rPr>
              <a:t>high</a:t>
            </a:r>
            <a:r>
              <a:rPr lang="en-US" sz="2100" dirty="0">
                <a:sym typeface="+mn-ea"/>
              </a:rPr>
              <a:t>er-priority queue.</a:t>
            </a:r>
            <a:endParaRPr lang="en-US" sz="2100" dirty="0">
              <a:sym typeface="+mn-ea"/>
            </a:endParaRPr>
          </a:p>
          <a:p>
            <a:pPr lvl="1"/>
            <a:endParaRPr lang="en-US" sz="2100" dirty="0"/>
          </a:p>
          <a:p>
            <a:pPr lvl="1"/>
            <a:endParaRPr lang="en-US" sz="2100" dirty="0"/>
          </a:p>
        </p:txBody>
      </p:sp>
      <p:sp>
        <p:nvSpPr>
          <p:cNvPr id="4" name="Rounded Rectangle 3"/>
          <p:cNvSpPr/>
          <p:nvPr/>
        </p:nvSpPr>
        <p:spPr>
          <a:xfrm>
            <a:off x="3581400" y="4871720"/>
            <a:ext cx="5429250" cy="869315"/>
          </a:xfrm>
          <a:prstGeom prst="roundRect">
            <a:avLst/>
          </a:prstGeom>
          <a:gradFill rotWithShape="0">
            <a:gsLst>
              <a:gs pos="0">
                <a:srgbClr val="9EE256"/>
              </a:gs>
              <a:gs pos="100000">
                <a:srgbClr val="52762D"/>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457200" lvl="1" indent="0" algn="ctr">
              <a:buNone/>
            </a:pPr>
            <a:r>
              <a:rPr lang="en-US" b="1" dirty="0">
                <a:sym typeface="+mn-ea"/>
              </a:rPr>
              <a:t>This form of aging prevents startvation</a:t>
            </a: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t>Multilevel QUEUE Scheduling</a:t>
            </a:r>
            <a:endParaRPr lang="en-US" b="1"/>
          </a:p>
        </p:txBody>
      </p:sp>
      <p:sp>
        <p:nvSpPr>
          <p:cNvPr id="3" name="Content Placeholder 2"/>
          <p:cNvSpPr>
            <a:spLocks noGrp="1"/>
          </p:cNvSpPr>
          <p:nvPr>
            <p:ph idx="1"/>
          </p:nvPr>
        </p:nvSpPr>
        <p:spPr/>
        <p:txBody>
          <a:bodyPr/>
          <a:p>
            <a:r>
              <a:rPr lang="en-US" sz="2400"/>
              <a:t>A class of scheduling algorithm has been created for situation in which processes ar easily classified into different groups.</a:t>
            </a:r>
            <a:endParaRPr lang="en-US" sz="2400"/>
          </a:p>
        </p:txBody>
      </p:sp>
      <p:sp>
        <p:nvSpPr>
          <p:cNvPr id="4" name="Rounded Rectangle 3"/>
          <p:cNvSpPr/>
          <p:nvPr/>
        </p:nvSpPr>
        <p:spPr>
          <a:xfrm>
            <a:off x="774065" y="2935605"/>
            <a:ext cx="2714625" cy="11169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Forground Processes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(Interactive)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ounded Rectangle 4"/>
          <p:cNvSpPr/>
          <p:nvPr/>
        </p:nvSpPr>
        <p:spPr>
          <a:xfrm>
            <a:off x="8408035" y="2935605"/>
            <a:ext cx="2714625" cy="11169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Background Processes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(Batch)</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4683125" y="3013075"/>
            <a:ext cx="2915920" cy="1476375"/>
          </a:xfrm>
          <a:prstGeom prst="rect">
            <a:avLst/>
          </a:prstGeom>
          <a:noFill/>
        </p:spPr>
        <p:txBody>
          <a:bodyPr wrap="square" rtlCol="0">
            <a:spAutoFit/>
          </a:bodyPr>
          <a:p>
            <a:r>
              <a:rPr lang="en-US"/>
              <a:t>They have:</a:t>
            </a:r>
            <a:endParaRPr lang="en-US"/>
          </a:p>
          <a:p>
            <a:pPr marL="285750" indent="-285750">
              <a:buFont typeface="Arial" panose="020B0604020202020204" pitchFamily="34" charset="0"/>
              <a:buChar char="•"/>
            </a:pPr>
            <a:r>
              <a:rPr lang="en-US"/>
              <a:t>Different response time requirements</a:t>
            </a:r>
            <a:endParaRPr lang="en-US"/>
          </a:p>
          <a:p>
            <a:pPr marL="285750" indent="-285750">
              <a:buFont typeface="Arial" panose="020B0604020202020204" pitchFamily="34" charset="0"/>
              <a:buChar char="•"/>
            </a:pPr>
            <a:r>
              <a:rPr lang="en-US"/>
              <a:t>Different Scheduling needs</a:t>
            </a:r>
            <a:endParaRPr lang="en-US"/>
          </a:p>
        </p:txBody>
      </p:sp>
      <p:sp>
        <p:nvSpPr>
          <p:cNvPr id="7" name="Text Box 6"/>
          <p:cNvSpPr txBox="1"/>
          <p:nvPr/>
        </p:nvSpPr>
        <p:spPr>
          <a:xfrm>
            <a:off x="1087120" y="4489450"/>
            <a:ext cx="10495915" cy="645160"/>
          </a:xfrm>
          <a:prstGeom prst="rect">
            <a:avLst/>
          </a:prstGeom>
          <a:noFill/>
        </p:spPr>
        <p:txBody>
          <a:bodyPr wrap="square" rtlCol="0">
            <a:spAutoFit/>
          </a:bodyPr>
          <a:p>
            <a:pPr marL="0" marR="0" indent="0" algn="ctr" defTabSz="914400" rtl="0" eaLnBrk="1" fontAlgn="base" latinLnBrk="0" hangingPunct="1">
              <a:lnSpc>
                <a:spcPct val="100000"/>
              </a:lnSpc>
              <a:spcBef>
                <a:spcPct val="0"/>
              </a:spcBef>
              <a:spcAft>
                <a:spcPct val="0"/>
              </a:spcAft>
              <a:buClrTx/>
              <a:buSzTx/>
              <a:buFontTx/>
              <a:buNone/>
            </a:pPr>
            <a:r>
              <a:rPr lang="en-US" altLang="zh-CN" smtClean="0">
                <a:ln>
                  <a:noFill/>
                </a:ln>
                <a:effectLst/>
                <a:latin typeface="Arial" panose="020B0604020202020204" pitchFamily="34" charset="0"/>
                <a:ea typeface="SimSun" panose="02010600030101010101" pitchFamily="2" charset="-122"/>
                <a:sym typeface="+mn-ea"/>
              </a:rPr>
              <a:t>Forground Processes may have priority (externally defined) over Background Processes</a:t>
            </a:r>
            <a:endParaRPr lang="en-US" altLang="zh-CN" smtClean="0">
              <a:ln>
                <a:noFill/>
              </a:ln>
              <a:effectLst/>
              <a:latin typeface="Arial" panose="020B0604020202020204" pitchFamily="34" charset="0"/>
              <a:ea typeface="SimSun" panose="02010600030101010101" pitchFamily="2" charset="-122"/>
              <a:sym typeface="+mn-ea"/>
            </a:endParaRPr>
          </a:p>
          <a:p>
            <a:pPr marL="0" marR="0" indent="0" algn="ctr" defTabSz="914400" rtl="0" eaLnBrk="1" fontAlgn="base" latinLnBrk="0" hangingPunct="1">
              <a:lnSpc>
                <a:spcPct val="100000"/>
              </a:lnSpc>
              <a:spcBef>
                <a:spcPct val="0"/>
              </a:spcBef>
              <a:spcAft>
                <a:spcPct val="0"/>
              </a:spcAft>
              <a:buClrTx/>
              <a:buSzTx/>
              <a:buFontTx/>
              <a:buNone/>
            </a:pPr>
            <a:endParaRPr lang="en-US"/>
          </a:p>
        </p:txBody>
      </p:sp>
      <p:sp>
        <p:nvSpPr>
          <p:cNvPr id="8" name="Text Box 7"/>
          <p:cNvSpPr txBox="1"/>
          <p:nvPr/>
        </p:nvSpPr>
        <p:spPr>
          <a:xfrm>
            <a:off x="773430" y="5381625"/>
            <a:ext cx="11029315" cy="1198880"/>
          </a:xfrm>
          <a:prstGeom prst="rect">
            <a:avLst/>
          </a:prstGeom>
          <a:noFill/>
        </p:spPr>
        <p:txBody>
          <a:bodyPr wrap="square" rtlCol="0" anchor="t">
            <a:spAutoFit/>
          </a:bodyPr>
          <a:p>
            <a:r>
              <a:rPr lang="en-US">
                <a:sym typeface="+mn-ea"/>
              </a:rPr>
              <a:t>This algorithm have several seperate ready queues</a:t>
            </a:r>
            <a:endParaRPr lang="en-US"/>
          </a:p>
          <a:p>
            <a:pPr marL="742950" lvl="1" indent="-285750">
              <a:buFont typeface="Arial" panose="020B0604020202020204" pitchFamily="34" charset="0"/>
              <a:buChar char="•"/>
            </a:pPr>
            <a:r>
              <a:rPr lang="en-US">
                <a:sym typeface="+mn-ea"/>
              </a:rPr>
              <a:t>The processes are permanently assigned to one queue, generally based on some property of the process, such as same memotu size, process priority, or process type.</a:t>
            </a:r>
            <a:endParaRPr lang="en-US"/>
          </a:p>
          <a:p>
            <a:pPr marL="742950" lvl="1" indent="-285750">
              <a:buFont typeface="Arial" panose="020B0604020202020204" pitchFamily="34" charset="0"/>
              <a:buChar char="•"/>
            </a:pPr>
            <a:r>
              <a:rPr lang="en-US">
                <a:sym typeface="+mn-ea"/>
              </a:rPr>
              <a:t>Each queue has its own scheduling algorithm</a:t>
            </a:r>
            <a:endParaRPr lang="en-US"/>
          </a:p>
        </p:txBody>
      </p:sp>
      <p:sp>
        <p:nvSpPr>
          <p:cNvPr id="9" name="Rounded Rectangle 8"/>
          <p:cNvSpPr/>
          <p:nvPr/>
        </p:nvSpPr>
        <p:spPr>
          <a:xfrm>
            <a:off x="4298315" y="1896110"/>
            <a:ext cx="2714625" cy="11169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System Processes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(Interupt)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Example</a:t>
            </a:r>
            <a:endParaRPr lang="en-US"/>
          </a:p>
        </p:txBody>
      </p:sp>
      <p:sp>
        <p:nvSpPr>
          <p:cNvPr id="4" name="Cube 3"/>
          <p:cNvSpPr/>
          <p:nvPr/>
        </p:nvSpPr>
        <p:spPr>
          <a:xfrm>
            <a:off x="2138680" y="117475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RQ1		TQ=2</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Cube 5"/>
          <p:cNvSpPr/>
          <p:nvPr/>
        </p:nvSpPr>
        <p:spPr>
          <a:xfrm>
            <a:off x="2138680" y="252666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RQ2		TQ=4</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Cube 6"/>
          <p:cNvSpPr/>
          <p:nvPr/>
        </p:nvSpPr>
        <p:spPr>
          <a:xfrm>
            <a:off x="2138680" y="387921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RQ3		TQ=8</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Cube 7"/>
          <p:cNvSpPr/>
          <p:nvPr/>
        </p:nvSpPr>
        <p:spPr>
          <a:xfrm>
            <a:off x="2138680" y="533654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RQ4		FCFS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0" name="Elbow Connector 9"/>
          <p:cNvCxnSpPr>
            <a:stCxn id="4" idx="4"/>
            <a:endCxn id="6" idx="2"/>
          </p:cNvCxnSpPr>
          <p:nvPr/>
        </p:nvCxnSpPr>
        <p:spPr>
          <a:xfrm flipH="1">
            <a:off x="2138680" y="166941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1" name="Elbow Connector 10"/>
          <p:cNvCxnSpPr/>
          <p:nvPr/>
        </p:nvCxnSpPr>
        <p:spPr>
          <a:xfrm flipH="1">
            <a:off x="2159000" y="312229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2" name="Elbow Connector 11"/>
          <p:cNvCxnSpPr/>
          <p:nvPr/>
        </p:nvCxnSpPr>
        <p:spPr>
          <a:xfrm flipH="1">
            <a:off x="2164080" y="445325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3" name="Straight Arrow Connector 12"/>
          <p:cNvCxnSpPr>
            <a:stCxn id="4" idx="5"/>
          </p:cNvCxnSpPr>
          <p:nvPr/>
        </p:nvCxnSpPr>
        <p:spPr>
          <a:xfrm>
            <a:off x="5054600" y="147129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4" name="Straight Arrow Connector 13"/>
          <p:cNvCxnSpPr/>
          <p:nvPr/>
        </p:nvCxnSpPr>
        <p:spPr>
          <a:xfrm>
            <a:off x="4882515" y="292227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5" name="Straight Arrow Connector 14"/>
          <p:cNvCxnSpPr/>
          <p:nvPr/>
        </p:nvCxnSpPr>
        <p:spPr>
          <a:xfrm>
            <a:off x="5054600" y="412940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6" name="Straight Arrow Connector 15"/>
          <p:cNvCxnSpPr/>
          <p:nvPr/>
        </p:nvCxnSpPr>
        <p:spPr>
          <a:xfrm>
            <a:off x="5054600" y="552831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sp>
        <p:nvSpPr>
          <p:cNvPr id="18" name="Text Box 17"/>
          <p:cNvSpPr txBox="1"/>
          <p:nvPr/>
        </p:nvSpPr>
        <p:spPr>
          <a:xfrm>
            <a:off x="6342380" y="1287145"/>
            <a:ext cx="2403475" cy="368300"/>
          </a:xfrm>
          <a:prstGeom prst="rect">
            <a:avLst/>
          </a:prstGeom>
          <a:noFill/>
        </p:spPr>
        <p:txBody>
          <a:bodyPr wrap="square" rtlCol="0">
            <a:spAutoFit/>
          </a:bodyPr>
          <a:p>
            <a:r>
              <a:rPr lang="en-US"/>
              <a:t>If complete the out</a:t>
            </a:r>
            <a:endParaRPr lang="en-US"/>
          </a:p>
        </p:txBody>
      </p:sp>
      <p:sp>
        <p:nvSpPr>
          <p:cNvPr id="17" name="Text Box 16"/>
          <p:cNvSpPr txBox="1"/>
          <p:nvPr/>
        </p:nvSpPr>
        <p:spPr>
          <a:xfrm>
            <a:off x="6342380" y="2653030"/>
            <a:ext cx="2403475" cy="368300"/>
          </a:xfrm>
          <a:prstGeom prst="rect">
            <a:avLst/>
          </a:prstGeom>
          <a:noFill/>
        </p:spPr>
        <p:txBody>
          <a:bodyPr wrap="square" rtlCol="0">
            <a:spAutoFit/>
          </a:bodyPr>
          <a:p>
            <a:r>
              <a:rPr lang="en-US"/>
              <a:t>If complete the out</a:t>
            </a:r>
            <a:endParaRPr lang="en-US"/>
          </a:p>
        </p:txBody>
      </p:sp>
      <p:sp>
        <p:nvSpPr>
          <p:cNvPr id="19" name="Text Box 18"/>
          <p:cNvSpPr txBox="1"/>
          <p:nvPr/>
        </p:nvSpPr>
        <p:spPr>
          <a:xfrm>
            <a:off x="6342380" y="3945255"/>
            <a:ext cx="2403475" cy="368300"/>
          </a:xfrm>
          <a:prstGeom prst="rect">
            <a:avLst/>
          </a:prstGeom>
          <a:noFill/>
        </p:spPr>
        <p:txBody>
          <a:bodyPr wrap="square" rtlCol="0">
            <a:spAutoFit/>
          </a:bodyPr>
          <a:p>
            <a:r>
              <a:rPr lang="en-US"/>
              <a:t>If complete the out</a:t>
            </a:r>
            <a:endParaRPr lang="en-US"/>
          </a:p>
        </p:txBody>
      </p:sp>
      <p:sp>
        <p:nvSpPr>
          <p:cNvPr id="20" name="Text Box 19"/>
          <p:cNvSpPr txBox="1"/>
          <p:nvPr/>
        </p:nvSpPr>
        <p:spPr>
          <a:xfrm>
            <a:off x="6342380" y="5160010"/>
            <a:ext cx="2403475" cy="368300"/>
          </a:xfrm>
          <a:prstGeom prst="rect">
            <a:avLst/>
          </a:prstGeom>
          <a:noFill/>
        </p:spPr>
        <p:txBody>
          <a:bodyPr wrap="square" rtlCol="0">
            <a:spAutoFit/>
          </a:bodyPr>
          <a:p>
            <a:r>
              <a:rPr lang="en-US"/>
              <a:t>If complete the out</a:t>
            </a:r>
            <a:endParaRPr lang="en-US"/>
          </a:p>
        </p:txBody>
      </p:sp>
      <p:cxnSp>
        <p:nvCxnSpPr>
          <p:cNvPr id="22" name="Straight Arrow Connector 21"/>
          <p:cNvCxnSpPr/>
          <p:nvPr/>
        </p:nvCxnSpPr>
        <p:spPr>
          <a:xfrm>
            <a:off x="1061720" y="16694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3" name="Straight Arrow Connector 22"/>
          <p:cNvCxnSpPr/>
          <p:nvPr/>
        </p:nvCxnSpPr>
        <p:spPr>
          <a:xfrm>
            <a:off x="1061720" y="32099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4" name="Straight Arrow Connector 23"/>
          <p:cNvCxnSpPr/>
          <p:nvPr/>
        </p:nvCxnSpPr>
        <p:spPr>
          <a:xfrm>
            <a:off x="1061720" y="46704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5" name="Straight Arrow Connector 24"/>
          <p:cNvCxnSpPr/>
          <p:nvPr/>
        </p:nvCxnSpPr>
        <p:spPr>
          <a:xfrm>
            <a:off x="1036320" y="60001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7" name="Straight Arrow Connector 26"/>
          <p:cNvCxnSpPr/>
          <p:nvPr/>
        </p:nvCxnSpPr>
        <p:spPr>
          <a:xfrm>
            <a:off x="681355" y="1482090"/>
            <a:ext cx="0" cy="4622165"/>
          </a:xfrm>
          <a:prstGeom prst="straightConnector1">
            <a:avLst/>
          </a:prstGeom>
          <a:gradFill rotWithShape="0">
            <a:gsLst>
              <a:gs pos="0">
                <a:schemeClr val="accent1"/>
              </a:gs>
              <a:gs pos="100000">
                <a:schemeClr val="accent2"/>
              </a:gs>
            </a:gsLst>
            <a:lin ang="5400000" scaled="1"/>
          </a:gradFill>
          <a:ln w="57150" cap="flat" cmpd="sng" algn="ctr">
            <a:solidFill>
              <a:srgbClr val="FF0000"/>
            </a:solidFill>
            <a:prstDash val="sysDot"/>
            <a:round/>
            <a:headEnd type="none" w="med" len="med"/>
            <a:tailEnd type="arrow" w="med" len="med"/>
          </a:ln>
        </p:spPr>
      </p:cxnSp>
      <p:sp>
        <p:nvSpPr>
          <p:cNvPr id="28" name="Text Box 27"/>
          <p:cNvSpPr txBox="1"/>
          <p:nvPr/>
        </p:nvSpPr>
        <p:spPr>
          <a:xfrm>
            <a:off x="279400" y="918845"/>
            <a:ext cx="1752600" cy="368300"/>
          </a:xfrm>
          <a:prstGeom prst="rect">
            <a:avLst/>
          </a:prstGeom>
          <a:noFill/>
        </p:spPr>
        <p:txBody>
          <a:bodyPr wrap="square" rtlCol="0">
            <a:spAutoFit/>
          </a:bodyPr>
          <a:p>
            <a:r>
              <a:rPr lang="en-US"/>
              <a:t>Lower Priority</a:t>
            </a:r>
            <a:endParaRPr lang="en-US"/>
          </a:p>
        </p:txBody>
      </p:sp>
      <p:sp>
        <p:nvSpPr>
          <p:cNvPr id="29" name="Text Box 28"/>
          <p:cNvSpPr txBox="1"/>
          <p:nvPr/>
        </p:nvSpPr>
        <p:spPr>
          <a:xfrm>
            <a:off x="246380" y="6127750"/>
            <a:ext cx="1892300" cy="368300"/>
          </a:xfrm>
          <a:prstGeom prst="rect">
            <a:avLst/>
          </a:prstGeom>
          <a:noFill/>
        </p:spPr>
        <p:txBody>
          <a:bodyPr wrap="square" rtlCol="0">
            <a:spAutoFit/>
          </a:bodyPr>
          <a:p>
            <a:r>
              <a:rPr lang="en-US"/>
              <a:t>Higher Priority</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Example</a:t>
            </a:r>
            <a:endParaRPr lang="en-US"/>
          </a:p>
        </p:txBody>
      </p:sp>
      <p:sp>
        <p:nvSpPr>
          <p:cNvPr id="4" name="Cube 3"/>
          <p:cNvSpPr/>
          <p:nvPr/>
        </p:nvSpPr>
        <p:spPr>
          <a:xfrm>
            <a:off x="2138680" y="117475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RQ1		TQ=2</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Cube 5"/>
          <p:cNvSpPr/>
          <p:nvPr/>
        </p:nvSpPr>
        <p:spPr>
          <a:xfrm>
            <a:off x="2138680" y="252666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RQ2		TQ=4</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Cube 6"/>
          <p:cNvSpPr/>
          <p:nvPr/>
        </p:nvSpPr>
        <p:spPr>
          <a:xfrm>
            <a:off x="2138680" y="387921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RQ3		TQ=8</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Cube 7"/>
          <p:cNvSpPr/>
          <p:nvPr/>
        </p:nvSpPr>
        <p:spPr>
          <a:xfrm>
            <a:off x="2138680" y="533654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RQ4		FCFS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0" name="Elbow Connector 9"/>
          <p:cNvCxnSpPr>
            <a:stCxn id="4" idx="4"/>
            <a:endCxn id="6" idx="2"/>
          </p:cNvCxnSpPr>
          <p:nvPr/>
        </p:nvCxnSpPr>
        <p:spPr>
          <a:xfrm flipH="1">
            <a:off x="2138680" y="166941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1" name="Elbow Connector 10"/>
          <p:cNvCxnSpPr/>
          <p:nvPr/>
        </p:nvCxnSpPr>
        <p:spPr>
          <a:xfrm flipH="1">
            <a:off x="2159000" y="312229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2" name="Elbow Connector 11"/>
          <p:cNvCxnSpPr/>
          <p:nvPr/>
        </p:nvCxnSpPr>
        <p:spPr>
          <a:xfrm flipH="1">
            <a:off x="2164080" y="445325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3" name="Straight Arrow Connector 12"/>
          <p:cNvCxnSpPr>
            <a:stCxn id="4" idx="5"/>
          </p:cNvCxnSpPr>
          <p:nvPr/>
        </p:nvCxnSpPr>
        <p:spPr>
          <a:xfrm>
            <a:off x="5054600" y="147129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4" name="Straight Arrow Connector 13"/>
          <p:cNvCxnSpPr/>
          <p:nvPr/>
        </p:nvCxnSpPr>
        <p:spPr>
          <a:xfrm>
            <a:off x="4882515" y="292227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5" name="Straight Arrow Connector 14"/>
          <p:cNvCxnSpPr/>
          <p:nvPr/>
        </p:nvCxnSpPr>
        <p:spPr>
          <a:xfrm>
            <a:off x="5054600" y="412940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6" name="Straight Arrow Connector 15"/>
          <p:cNvCxnSpPr/>
          <p:nvPr/>
        </p:nvCxnSpPr>
        <p:spPr>
          <a:xfrm>
            <a:off x="5054600" y="573214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sp>
        <p:nvSpPr>
          <p:cNvPr id="18" name="Text Box 17"/>
          <p:cNvSpPr txBox="1"/>
          <p:nvPr/>
        </p:nvSpPr>
        <p:spPr>
          <a:xfrm>
            <a:off x="6342380" y="1287145"/>
            <a:ext cx="2403475" cy="368300"/>
          </a:xfrm>
          <a:prstGeom prst="rect">
            <a:avLst/>
          </a:prstGeom>
          <a:noFill/>
        </p:spPr>
        <p:txBody>
          <a:bodyPr wrap="square" rtlCol="0">
            <a:spAutoFit/>
          </a:bodyPr>
          <a:p>
            <a:r>
              <a:rPr lang="en-US"/>
              <a:t>If complete the out</a:t>
            </a:r>
            <a:endParaRPr lang="en-US"/>
          </a:p>
        </p:txBody>
      </p:sp>
      <p:sp>
        <p:nvSpPr>
          <p:cNvPr id="17" name="Text Box 16"/>
          <p:cNvSpPr txBox="1"/>
          <p:nvPr/>
        </p:nvSpPr>
        <p:spPr>
          <a:xfrm>
            <a:off x="6342380" y="2653030"/>
            <a:ext cx="2403475" cy="368300"/>
          </a:xfrm>
          <a:prstGeom prst="rect">
            <a:avLst/>
          </a:prstGeom>
          <a:noFill/>
        </p:spPr>
        <p:txBody>
          <a:bodyPr wrap="square" rtlCol="0">
            <a:spAutoFit/>
          </a:bodyPr>
          <a:p>
            <a:r>
              <a:rPr lang="en-US"/>
              <a:t>If complete the out</a:t>
            </a:r>
            <a:endParaRPr lang="en-US"/>
          </a:p>
        </p:txBody>
      </p:sp>
      <p:sp>
        <p:nvSpPr>
          <p:cNvPr id="19" name="Text Box 18"/>
          <p:cNvSpPr txBox="1"/>
          <p:nvPr/>
        </p:nvSpPr>
        <p:spPr>
          <a:xfrm>
            <a:off x="6342380" y="3945255"/>
            <a:ext cx="2403475" cy="368300"/>
          </a:xfrm>
          <a:prstGeom prst="rect">
            <a:avLst/>
          </a:prstGeom>
          <a:noFill/>
        </p:spPr>
        <p:txBody>
          <a:bodyPr wrap="square" rtlCol="0">
            <a:spAutoFit/>
          </a:bodyPr>
          <a:p>
            <a:r>
              <a:rPr lang="en-US"/>
              <a:t>If complete the out</a:t>
            </a:r>
            <a:endParaRPr lang="en-US"/>
          </a:p>
        </p:txBody>
      </p:sp>
      <p:sp>
        <p:nvSpPr>
          <p:cNvPr id="20" name="Text Box 19"/>
          <p:cNvSpPr txBox="1"/>
          <p:nvPr/>
        </p:nvSpPr>
        <p:spPr>
          <a:xfrm>
            <a:off x="6342380" y="5336540"/>
            <a:ext cx="2403475" cy="368300"/>
          </a:xfrm>
          <a:prstGeom prst="rect">
            <a:avLst/>
          </a:prstGeom>
          <a:noFill/>
        </p:spPr>
        <p:txBody>
          <a:bodyPr wrap="square" rtlCol="0">
            <a:spAutoFit/>
          </a:bodyPr>
          <a:p>
            <a:r>
              <a:rPr lang="en-US"/>
              <a:t>If complete the out</a:t>
            </a:r>
            <a:endParaRPr lang="en-US"/>
          </a:p>
        </p:txBody>
      </p:sp>
      <p:sp>
        <p:nvSpPr>
          <p:cNvPr id="21" name="Text Box 20"/>
          <p:cNvSpPr txBox="1"/>
          <p:nvPr/>
        </p:nvSpPr>
        <p:spPr>
          <a:xfrm>
            <a:off x="8745855" y="1515745"/>
            <a:ext cx="3321685" cy="1198880"/>
          </a:xfrm>
          <a:prstGeom prst="rect">
            <a:avLst/>
          </a:prstGeom>
          <a:noFill/>
        </p:spPr>
        <p:txBody>
          <a:bodyPr wrap="square" rtlCol="0">
            <a:spAutoFit/>
          </a:bodyPr>
          <a:p>
            <a:r>
              <a:rPr lang="en-US" b="1">
                <a:solidFill>
                  <a:srgbClr val="FF0000"/>
                </a:solidFill>
              </a:rPr>
              <a:t>If P1(lower priority) has excution time =19</a:t>
            </a:r>
            <a:endParaRPr lang="en-US" b="1">
              <a:solidFill>
                <a:srgbClr val="FF0000"/>
              </a:solidFill>
            </a:endParaRPr>
          </a:p>
          <a:p>
            <a:r>
              <a:rPr lang="en-US" b="1">
                <a:solidFill>
                  <a:srgbClr val="FF0000"/>
                </a:solidFill>
              </a:rPr>
              <a:t>19-2= 17 run in lower priority.</a:t>
            </a:r>
            <a:endParaRPr lang="en-US" b="1">
              <a:solidFill>
                <a:srgbClr val="FF0000"/>
              </a:solidFill>
            </a:endParaRPr>
          </a:p>
          <a:p>
            <a:endParaRPr lang="en-US" b="1">
              <a:solidFill>
                <a:srgbClr val="FF0000"/>
              </a:solidFill>
            </a:endParaRPr>
          </a:p>
        </p:txBody>
      </p:sp>
      <p:cxnSp>
        <p:nvCxnSpPr>
          <p:cNvPr id="22" name="Straight Arrow Connector 21"/>
          <p:cNvCxnSpPr/>
          <p:nvPr/>
        </p:nvCxnSpPr>
        <p:spPr>
          <a:xfrm>
            <a:off x="1061720" y="16694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3" name="Straight Arrow Connector 22"/>
          <p:cNvCxnSpPr/>
          <p:nvPr/>
        </p:nvCxnSpPr>
        <p:spPr>
          <a:xfrm>
            <a:off x="1061720" y="32099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4" name="Straight Arrow Connector 23"/>
          <p:cNvCxnSpPr/>
          <p:nvPr/>
        </p:nvCxnSpPr>
        <p:spPr>
          <a:xfrm>
            <a:off x="1061720" y="46704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5" name="Straight Arrow Connector 24"/>
          <p:cNvCxnSpPr/>
          <p:nvPr/>
        </p:nvCxnSpPr>
        <p:spPr>
          <a:xfrm>
            <a:off x="1036320" y="60001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7" name="Straight Arrow Connector 26"/>
          <p:cNvCxnSpPr/>
          <p:nvPr/>
        </p:nvCxnSpPr>
        <p:spPr>
          <a:xfrm>
            <a:off x="681355" y="1482090"/>
            <a:ext cx="0" cy="4622165"/>
          </a:xfrm>
          <a:prstGeom prst="straightConnector1">
            <a:avLst/>
          </a:prstGeom>
          <a:gradFill rotWithShape="0">
            <a:gsLst>
              <a:gs pos="0">
                <a:schemeClr val="accent1"/>
              </a:gs>
              <a:gs pos="100000">
                <a:schemeClr val="accent2"/>
              </a:gs>
            </a:gsLst>
            <a:lin ang="5400000" scaled="1"/>
          </a:gradFill>
          <a:ln w="57150" cap="flat" cmpd="sng" algn="ctr">
            <a:solidFill>
              <a:srgbClr val="FF0000"/>
            </a:solidFill>
            <a:prstDash val="sysDot"/>
            <a:round/>
            <a:headEnd type="none" w="med" len="med"/>
            <a:tailEnd type="arrow" w="med" len="med"/>
          </a:ln>
        </p:spPr>
      </p:cxnSp>
      <p:sp>
        <p:nvSpPr>
          <p:cNvPr id="28" name="Text Box 27"/>
          <p:cNvSpPr txBox="1"/>
          <p:nvPr/>
        </p:nvSpPr>
        <p:spPr>
          <a:xfrm>
            <a:off x="279400" y="918845"/>
            <a:ext cx="1752600" cy="368300"/>
          </a:xfrm>
          <a:prstGeom prst="rect">
            <a:avLst/>
          </a:prstGeom>
          <a:noFill/>
        </p:spPr>
        <p:txBody>
          <a:bodyPr wrap="square" rtlCol="0">
            <a:spAutoFit/>
          </a:bodyPr>
          <a:p>
            <a:r>
              <a:rPr lang="en-US"/>
              <a:t>Lower Priority</a:t>
            </a:r>
            <a:endParaRPr lang="en-US"/>
          </a:p>
        </p:txBody>
      </p:sp>
      <p:sp>
        <p:nvSpPr>
          <p:cNvPr id="29" name="Text Box 28"/>
          <p:cNvSpPr txBox="1"/>
          <p:nvPr/>
        </p:nvSpPr>
        <p:spPr>
          <a:xfrm>
            <a:off x="246380" y="6127750"/>
            <a:ext cx="1892300" cy="368300"/>
          </a:xfrm>
          <a:prstGeom prst="rect">
            <a:avLst/>
          </a:prstGeom>
          <a:noFill/>
        </p:spPr>
        <p:txBody>
          <a:bodyPr wrap="square" rtlCol="0">
            <a:spAutoFit/>
          </a:bodyPr>
          <a:p>
            <a:r>
              <a:rPr lang="en-US"/>
              <a:t>Higher Priority</a:t>
            </a:r>
            <a:endParaRPr lang="en-US"/>
          </a:p>
        </p:txBody>
      </p:sp>
      <p:sp>
        <p:nvSpPr>
          <p:cNvPr id="3" name="Text Box 2"/>
          <p:cNvSpPr txBox="1"/>
          <p:nvPr/>
        </p:nvSpPr>
        <p:spPr>
          <a:xfrm>
            <a:off x="2929255" y="1439545"/>
            <a:ext cx="763270" cy="460375"/>
          </a:xfrm>
          <a:prstGeom prst="rect">
            <a:avLst/>
          </a:prstGeom>
          <a:noFill/>
        </p:spPr>
        <p:txBody>
          <a:bodyPr wrap="square" rtlCol="0">
            <a:spAutoFit/>
          </a:bodyPr>
          <a:p>
            <a:r>
              <a:rPr lang="en-US" sz="2400" b="1">
                <a:solidFill>
                  <a:srgbClr val="FF0000"/>
                </a:solidFill>
              </a:rPr>
              <a:t>P1</a:t>
            </a:r>
            <a:endParaRPr lang="en-US" sz="2400"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Example</a:t>
            </a:r>
            <a:endParaRPr lang="en-US"/>
          </a:p>
        </p:txBody>
      </p:sp>
      <p:sp>
        <p:nvSpPr>
          <p:cNvPr id="4" name="Cube 3"/>
          <p:cNvSpPr/>
          <p:nvPr/>
        </p:nvSpPr>
        <p:spPr>
          <a:xfrm>
            <a:off x="2138680" y="117475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RQ1		TQ=2</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Cube 5"/>
          <p:cNvSpPr/>
          <p:nvPr/>
        </p:nvSpPr>
        <p:spPr>
          <a:xfrm>
            <a:off x="2138680" y="252666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RQ2		TQ=4</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Cube 6"/>
          <p:cNvSpPr/>
          <p:nvPr/>
        </p:nvSpPr>
        <p:spPr>
          <a:xfrm>
            <a:off x="2138680" y="387921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RQ3		TQ=8</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Cube 7"/>
          <p:cNvSpPr/>
          <p:nvPr/>
        </p:nvSpPr>
        <p:spPr>
          <a:xfrm>
            <a:off x="2138680" y="533654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RQ4		FCFS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0" name="Elbow Connector 9"/>
          <p:cNvCxnSpPr>
            <a:stCxn id="4" idx="4"/>
            <a:endCxn id="6" idx="2"/>
          </p:cNvCxnSpPr>
          <p:nvPr/>
        </p:nvCxnSpPr>
        <p:spPr>
          <a:xfrm flipH="1">
            <a:off x="2138680" y="166941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1" name="Elbow Connector 10"/>
          <p:cNvCxnSpPr/>
          <p:nvPr/>
        </p:nvCxnSpPr>
        <p:spPr>
          <a:xfrm flipH="1">
            <a:off x="2159000" y="312229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2" name="Elbow Connector 11"/>
          <p:cNvCxnSpPr/>
          <p:nvPr/>
        </p:nvCxnSpPr>
        <p:spPr>
          <a:xfrm flipH="1">
            <a:off x="2164080" y="445325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3" name="Straight Arrow Connector 12"/>
          <p:cNvCxnSpPr>
            <a:stCxn id="4" idx="5"/>
          </p:cNvCxnSpPr>
          <p:nvPr/>
        </p:nvCxnSpPr>
        <p:spPr>
          <a:xfrm>
            <a:off x="5054600" y="147129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4" name="Straight Arrow Connector 13"/>
          <p:cNvCxnSpPr/>
          <p:nvPr/>
        </p:nvCxnSpPr>
        <p:spPr>
          <a:xfrm>
            <a:off x="4882515" y="292227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5" name="Straight Arrow Connector 14"/>
          <p:cNvCxnSpPr/>
          <p:nvPr/>
        </p:nvCxnSpPr>
        <p:spPr>
          <a:xfrm>
            <a:off x="5054600" y="412940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6" name="Straight Arrow Connector 15"/>
          <p:cNvCxnSpPr/>
          <p:nvPr/>
        </p:nvCxnSpPr>
        <p:spPr>
          <a:xfrm>
            <a:off x="5054600" y="552831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sp>
        <p:nvSpPr>
          <p:cNvPr id="18" name="Text Box 17"/>
          <p:cNvSpPr txBox="1"/>
          <p:nvPr/>
        </p:nvSpPr>
        <p:spPr>
          <a:xfrm>
            <a:off x="6342380" y="1287145"/>
            <a:ext cx="2403475" cy="368300"/>
          </a:xfrm>
          <a:prstGeom prst="rect">
            <a:avLst/>
          </a:prstGeom>
          <a:noFill/>
        </p:spPr>
        <p:txBody>
          <a:bodyPr wrap="square" rtlCol="0">
            <a:spAutoFit/>
          </a:bodyPr>
          <a:p>
            <a:r>
              <a:rPr lang="en-US"/>
              <a:t>If complete the out</a:t>
            </a:r>
            <a:endParaRPr lang="en-US"/>
          </a:p>
        </p:txBody>
      </p:sp>
      <p:sp>
        <p:nvSpPr>
          <p:cNvPr id="17" name="Text Box 16"/>
          <p:cNvSpPr txBox="1"/>
          <p:nvPr/>
        </p:nvSpPr>
        <p:spPr>
          <a:xfrm>
            <a:off x="6342380" y="2653030"/>
            <a:ext cx="2403475" cy="368300"/>
          </a:xfrm>
          <a:prstGeom prst="rect">
            <a:avLst/>
          </a:prstGeom>
          <a:noFill/>
        </p:spPr>
        <p:txBody>
          <a:bodyPr wrap="square" rtlCol="0">
            <a:spAutoFit/>
          </a:bodyPr>
          <a:p>
            <a:r>
              <a:rPr lang="en-US"/>
              <a:t>If complete the out</a:t>
            </a:r>
            <a:endParaRPr lang="en-US"/>
          </a:p>
        </p:txBody>
      </p:sp>
      <p:sp>
        <p:nvSpPr>
          <p:cNvPr id="19" name="Text Box 18"/>
          <p:cNvSpPr txBox="1"/>
          <p:nvPr/>
        </p:nvSpPr>
        <p:spPr>
          <a:xfrm>
            <a:off x="6342380" y="3945255"/>
            <a:ext cx="2403475" cy="368300"/>
          </a:xfrm>
          <a:prstGeom prst="rect">
            <a:avLst/>
          </a:prstGeom>
          <a:noFill/>
        </p:spPr>
        <p:txBody>
          <a:bodyPr wrap="square" rtlCol="0">
            <a:spAutoFit/>
          </a:bodyPr>
          <a:p>
            <a:r>
              <a:rPr lang="en-US"/>
              <a:t>If complete the out</a:t>
            </a:r>
            <a:endParaRPr lang="en-US"/>
          </a:p>
        </p:txBody>
      </p:sp>
      <p:sp>
        <p:nvSpPr>
          <p:cNvPr id="20" name="Text Box 19"/>
          <p:cNvSpPr txBox="1"/>
          <p:nvPr/>
        </p:nvSpPr>
        <p:spPr>
          <a:xfrm>
            <a:off x="6342380" y="5160010"/>
            <a:ext cx="2403475" cy="368300"/>
          </a:xfrm>
          <a:prstGeom prst="rect">
            <a:avLst/>
          </a:prstGeom>
          <a:noFill/>
        </p:spPr>
        <p:txBody>
          <a:bodyPr wrap="square" rtlCol="0">
            <a:spAutoFit/>
          </a:bodyPr>
          <a:p>
            <a:r>
              <a:rPr lang="en-US"/>
              <a:t>If complete the out</a:t>
            </a:r>
            <a:endParaRPr lang="en-US"/>
          </a:p>
        </p:txBody>
      </p:sp>
      <p:sp>
        <p:nvSpPr>
          <p:cNvPr id="21" name="Text Box 20"/>
          <p:cNvSpPr txBox="1"/>
          <p:nvPr/>
        </p:nvSpPr>
        <p:spPr>
          <a:xfrm>
            <a:off x="8745855" y="1482090"/>
            <a:ext cx="3321685" cy="2861310"/>
          </a:xfrm>
          <a:prstGeom prst="rect">
            <a:avLst/>
          </a:prstGeom>
          <a:noFill/>
        </p:spPr>
        <p:txBody>
          <a:bodyPr wrap="square" rtlCol="0">
            <a:spAutoFit/>
          </a:bodyPr>
          <a:p>
            <a:r>
              <a:rPr lang="en-US"/>
              <a:t>If P1(lower priority) has excution time =19</a:t>
            </a:r>
            <a:endParaRPr lang="en-US"/>
          </a:p>
          <a:p>
            <a:r>
              <a:rPr lang="en-US"/>
              <a:t>19-2= 17 run in lower priority.</a:t>
            </a:r>
            <a:endParaRPr lang="en-US"/>
          </a:p>
          <a:p>
            <a:r>
              <a:rPr lang="en-US" b="1">
                <a:solidFill>
                  <a:srgbClr val="FF0000"/>
                </a:solidFill>
              </a:rPr>
              <a:t>After 2 quantum, P1 move toward on next queue where it can run up to 4 quantum time </a:t>
            </a:r>
            <a:endParaRPr lang="en-US" b="1">
              <a:solidFill>
                <a:srgbClr val="FF0000"/>
              </a:solidFill>
            </a:endParaRPr>
          </a:p>
          <a:p>
            <a:r>
              <a:rPr lang="en-US" b="1">
                <a:solidFill>
                  <a:srgbClr val="FF0000"/>
                </a:solidFill>
              </a:rPr>
              <a:t>so 17-4=13</a:t>
            </a:r>
            <a:endParaRPr lang="en-US" b="1">
              <a:solidFill>
                <a:srgbClr val="FF0000"/>
              </a:solidFill>
            </a:endParaRPr>
          </a:p>
          <a:p>
            <a:endParaRPr lang="en-US"/>
          </a:p>
          <a:p>
            <a:endParaRPr lang="en-US"/>
          </a:p>
        </p:txBody>
      </p:sp>
      <p:cxnSp>
        <p:nvCxnSpPr>
          <p:cNvPr id="22" name="Straight Arrow Connector 21"/>
          <p:cNvCxnSpPr/>
          <p:nvPr/>
        </p:nvCxnSpPr>
        <p:spPr>
          <a:xfrm>
            <a:off x="1061720" y="16694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3" name="Straight Arrow Connector 22"/>
          <p:cNvCxnSpPr/>
          <p:nvPr/>
        </p:nvCxnSpPr>
        <p:spPr>
          <a:xfrm>
            <a:off x="1061720" y="32099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4" name="Straight Arrow Connector 23"/>
          <p:cNvCxnSpPr/>
          <p:nvPr/>
        </p:nvCxnSpPr>
        <p:spPr>
          <a:xfrm>
            <a:off x="1061720" y="46704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5" name="Straight Arrow Connector 24"/>
          <p:cNvCxnSpPr/>
          <p:nvPr/>
        </p:nvCxnSpPr>
        <p:spPr>
          <a:xfrm>
            <a:off x="1036320" y="60001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7" name="Straight Arrow Connector 26"/>
          <p:cNvCxnSpPr/>
          <p:nvPr/>
        </p:nvCxnSpPr>
        <p:spPr>
          <a:xfrm>
            <a:off x="681355" y="1482090"/>
            <a:ext cx="0" cy="4622165"/>
          </a:xfrm>
          <a:prstGeom prst="straightConnector1">
            <a:avLst/>
          </a:prstGeom>
          <a:gradFill rotWithShape="0">
            <a:gsLst>
              <a:gs pos="0">
                <a:schemeClr val="accent1"/>
              </a:gs>
              <a:gs pos="100000">
                <a:schemeClr val="accent2"/>
              </a:gs>
            </a:gsLst>
            <a:lin ang="5400000" scaled="1"/>
          </a:gradFill>
          <a:ln w="57150" cap="flat" cmpd="sng" algn="ctr">
            <a:solidFill>
              <a:srgbClr val="FF0000"/>
            </a:solidFill>
            <a:prstDash val="sysDot"/>
            <a:round/>
            <a:headEnd type="none" w="med" len="med"/>
            <a:tailEnd type="arrow" w="med" len="med"/>
          </a:ln>
        </p:spPr>
      </p:cxnSp>
      <p:sp>
        <p:nvSpPr>
          <p:cNvPr id="28" name="Text Box 27"/>
          <p:cNvSpPr txBox="1"/>
          <p:nvPr/>
        </p:nvSpPr>
        <p:spPr>
          <a:xfrm>
            <a:off x="279400" y="918845"/>
            <a:ext cx="1752600" cy="368300"/>
          </a:xfrm>
          <a:prstGeom prst="rect">
            <a:avLst/>
          </a:prstGeom>
          <a:noFill/>
        </p:spPr>
        <p:txBody>
          <a:bodyPr wrap="square" rtlCol="0">
            <a:spAutoFit/>
          </a:bodyPr>
          <a:p>
            <a:r>
              <a:rPr lang="en-US"/>
              <a:t>Lower Priority</a:t>
            </a:r>
            <a:endParaRPr lang="en-US"/>
          </a:p>
        </p:txBody>
      </p:sp>
      <p:sp>
        <p:nvSpPr>
          <p:cNvPr id="29" name="Text Box 28"/>
          <p:cNvSpPr txBox="1"/>
          <p:nvPr/>
        </p:nvSpPr>
        <p:spPr>
          <a:xfrm>
            <a:off x="246380" y="6127750"/>
            <a:ext cx="1892300" cy="368300"/>
          </a:xfrm>
          <a:prstGeom prst="rect">
            <a:avLst/>
          </a:prstGeom>
          <a:noFill/>
        </p:spPr>
        <p:txBody>
          <a:bodyPr wrap="square" rtlCol="0">
            <a:spAutoFit/>
          </a:bodyPr>
          <a:p>
            <a:r>
              <a:rPr lang="en-US"/>
              <a:t>Higher Priority</a:t>
            </a:r>
            <a:endParaRPr lang="en-US"/>
          </a:p>
        </p:txBody>
      </p:sp>
      <p:sp>
        <p:nvSpPr>
          <p:cNvPr id="3" name="Text Box 2"/>
          <p:cNvSpPr txBox="1"/>
          <p:nvPr/>
        </p:nvSpPr>
        <p:spPr>
          <a:xfrm>
            <a:off x="2929255" y="2795905"/>
            <a:ext cx="763270" cy="460375"/>
          </a:xfrm>
          <a:prstGeom prst="rect">
            <a:avLst/>
          </a:prstGeom>
          <a:noFill/>
        </p:spPr>
        <p:txBody>
          <a:bodyPr wrap="square" rtlCol="0">
            <a:spAutoFit/>
          </a:bodyPr>
          <a:p>
            <a:r>
              <a:rPr lang="en-US" sz="2400" b="1">
                <a:solidFill>
                  <a:srgbClr val="FF0000"/>
                </a:solidFill>
              </a:rPr>
              <a:t>P1</a:t>
            </a:r>
            <a:endParaRPr lang="en-US" sz="2400"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Example</a:t>
            </a:r>
            <a:endParaRPr lang="en-US"/>
          </a:p>
        </p:txBody>
      </p:sp>
      <p:sp>
        <p:nvSpPr>
          <p:cNvPr id="4" name="Cube 3"/>
          <p:cNvSpPr/>
          <p:nvPr/>
        </p:nvSpPr>
        <p:spPr>
          <a:xfrm>
            <a:off x="2138680" y="117475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RQ1		TQ=2</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Cube 5"/>
          <p:cNvSpPr/>
          <p:nvPr/>
        </p:nvSpPr>
        <p:spPr>
          <a:xfrm>
            <a:off x="2138680" y="252666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RQ2		TQ=4</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Cube 6"/>
          <p:cNvSpPr/>
          <p:nvPr/>
        </p:nvSpPr>
        <p:spPr>
          <a:xfrm>
            <a:off x="2138680" y="387921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RQ3		TQ=8</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Cube 7"/>
          <p:cNvSpPr/>
          <p:nvPr/>
        </p:nvSpPr>
        <p:spPr>
          <a:xfrm>
            <a:off x="2138680" y="533654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RQ4		FCFS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0" name="Elbow Connector 9"/>
          <p:cNvCxnSpPr>
            <a:stCxn id="4" idx="4"/>
            <a:endCxn id="6" idx="2"/>
          </p:cNvCxnSpPr>
          <p:nvPr/>
        </p:nvCxnSpPr>
        <p:spPr>
          <a:xfrm flipH="1">
            <a:off x="2138680" y="166941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1" name="Elbow Connector 10"/>
          <p:cNvCxnSpPr/>
          <p:nvPr/>
        </p:nvCxnSpPr>
        <p:spPr>
          <a:xfrm flipH="1">
            <a:off x="2159000" y="312229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2" name="Elbow Connector 11"/>
          <p:cNvCxnSpPr/>
          <p:nvPr/>
        </p:nvCxnSpPr>
        <p:spPr>
          <a:xfrm flipH="1">
            <a:off x="2164080" y="445325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3" name="Straight Arrow Connector 12"/>
          <p:cNvCxnSpPr>
            <a:stCxn id="4" idx="5"/>
          </p:cNvCxnSpPr>
          <p:nvPr/>
        </p:nvCxnSpPr>
        <p:spPr>
          <a:xfrm>
            <a:off x="5054600" y="147129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4" name="Straight Arrow Connector 13"/>
          <p:cNvCxnSpPr/>
          <p:nvPr/>
        </p:nvCxnSpPr>
        <p:spPr>
          <a:xfrm>
            <a:off x="4882515" y="292227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5" name="Straight Arrow Connector 14"/>
          <p:cNvCxnSpPr/>
          <p:nvPr/>
        </p:nvCxnSpPr>
        <p:spPr>
          <a:xfrm>
            <a:off x="5054600" y="412940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6" name="Straight Arrow Connector 15"/>
          <p:cNvCxnSpPr/>
          <p:nvPr/>
        </p:nvCxnSpPr>
        <p:spPr>
          <a:xfrm>
            <a:off x="5054600" y="552831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sp>
        <p:nvSpPr>
          <p:cNvPr id="18" name="Text Box 17"/>
          <p:cNvSpPr txBox="1"/>
          <p:nvPr/>
        </p:nvSpPr>
        <p:spPr>
          <a:xfrm>
            <a:off x="6342380" y="1287145"/>
            <a:ext cx="2403475" cy="368300"/>
          </a:xfrm>
          <a:prstGeom prst="rect">
            <a:avLst/>
          </a:prstGeom>
          <a:noFill/>
        </p:spPr>
        <p:txBody>
          <a:bodyPr wrap="square" rtlCol="0">
            <a:spAutoFit/>
          </a:bodyPr>
          <a:p>
            <a:r>
              <a:rPr lang="en-US"/>
              <a:t>If complete the out</a:t>
            </a:r>
            <a:endParaRPr lang="en-US"/>
          </a:p>
        </p:txBody>
      </p:sp>
      <p:sp>
        <p:nvSpPr>
          <p:cNvPr id="17" name="Text Box 16"/>
          <p:cNvSpPr txBox="1"/>
          <p:nvPr/>
        </p:nvSpPr>
        <p:spPr>
          <a:xfrm>
            <a:off x="6342380" y="2653030"/>
            <a:ext cx="2403475" cy="368300"/>
          </a:xfrm>
          <a:prstGeom prst="rect">
            <a:avLst/>
          </a:prstGeom>
          <a:noFill/>
        </p:spPr>
        <p:txBody>
          <a:bodyPr wrap="square" rtlCol="0">
            <a:spAutoFit/>
          </a:bodyPr>
          <a:p>
            <a:r>
              <a:rPr lang="en-US"/>
              <a:t>If complete the out</a:t>
            </a:r>
            <a:endParaRPr lang="en-US"/>
          </a:p>
        </p:txBody>
      </p:sp>
      <p:sp>
        <p:nvSpPr>
          <p:cNvPr id="19" name="Text Box 18"/>
          <p:cNvSpPr txBox="1"/>
          <p:nvPr/>
        </p:nvSpPr>
        <p:spPr>
          <a:xfrm>
            <a:off x="6342380" y="3945255"/>
            <a:ext cx="2403475" cy="368300"/>
          </a:xfrm>
          <a:prstGeom prst="rect">
            <a:avLst/>
          </a:prstGeom>
          <a:noFill/>
        </p:spPr>
        <p:txBody>
          <a:bodyPr wrap="square" rtlCol="0">
            <a:spAutoFit/>
          </a:bodyPr>
          <a:p>
            <a:r>
              <a:rPr lang="en-US"/>
              <a:t>If complete the out</a:t>
            </a:r>
            <a:endParaRPr lang="en-US"/>
          </a:p>
        </p:txBody>
      </p:sp>
      <p:sp>
        <p:nvSpPr>
          <p:cNvPr id="20" name="Text Box 19"/>
          <p:cNvSpPr txBox="1"/>
          <p:nvPr/>
        </p:nvSpPr>
        <p:spPr>
          <a:xfrm>
            <a:off x="6342380" y="5160010"/>
            <a:ext cx="2403475" cy="368300"/>
          </a:xfrm>
          <a:prstGeom prst="rect">
            <a:avLst/>
          </a:prstGeom>
          <a:noFill/>
        </p:spPr>
        <p:txBody>
          <a:bodyPr wrap="square" rtlCol="0">
            <a:spAutoFit/>
          </a:bodyPr>
          <a:p>
            <a:r>
              <a:rPr lang="en-US"/>
              <a:t>If complete the out</a:t>
            </a:r>
            <a:endParaRPr lang="en-US"/>
          </a:p>
        </p:txBody>
      </p:sp>
      <p:sp>
        <p:nvSpPr>
          <p:cNvPr id="21" name="Text Box 20"/>
          <p:cNvSpPr txBox="1"/>
          <p:nvPr/>
        </p:nvSpPr>
        <p:spPr>
          <a:xfrm>
            <a:off x="8745855" y="1482090"/>
            <a:ext cx="3321685" cy="3969385"/>
          </a:xfrm>
          <a:prstGeom prst="rect">
            <a:avLst/>
          </a:prstGeom>
          <a:noFill/>
        </p:spPr>
        <p:txBody>
          <a:bodyPr wrap="square" rtlCol="0">
            <a:spAutoFit/>
          </a:bodyPr>
          <a:p>
            <a:r>
              <a:rPr lang="en-US"/>
              <a:t>If P1(lower priority) has excution time =19</a:t>
            </a:r>
            <a:endParaRPr lang="en-US"/>
          </a:p>
          <a:p>
            <a:r>
              <a:rPr lang="en-US"/>
              <a:t>19-2= 17 run in lower priority.</a:t>
            </a:r>
            <a:endParaRPr lang="en-US"/>
          </a:p>
          <a:p>
            <a:r>
              <a:rPr lang="en-US"/>
              <a:t>After 2 quantum, P1 move toward on next queue where it can run up to 4 quantum time </a:t>
            </a:r>
            <a:endParaRPr lang="en-US"/>
          </a:p>
          <a:p>
            <a:r>
              <a:rPr lang="en-US"/>
              <a:t>so 17-4=13</a:t>
            </a:r>
            <a:endParaRPr lang="en-US"/>
          </a:p>
          <a:p>
            <a:r>
              <a:rPr lang="en-US" b="1">
                <a:solidFill>
                  <a:srgbClr val="FF0000"/>
                </a:solidFill>
                <a:sym typeface="+mn-ea"/>
              </a:rPr>
              <a:t>After 4 quantum, P1 move toward on next queue where it can run up to 8 quantum time </a:t>
            </a:r>
            <a:endParaRPr lang="en-US" b="1">
              <a:solidFill>
                <a:srgbClr val="FF0000"/>
              </a:solidFill>
            </a:endParaRPr>
          </a:p>
          <a:p>
            <a:r>
              <a:rPr lang="en-US" b="1">
                <a:solidFill>
                  <a:srgbClr val="FF0000"/>
                </a:solidFill>
                <a:sym typeface="+mn-ea"/>
              </a:rPr>
              <a:t>so 13-8=5</a:t>
            </a:r>
            <a:endParaRPr lang="en-US" b="1">
              <a:solidFill>
                <a:srgbClr val="FF0000"/>
              </a:solidFill>
            </a:endParaRPr>
          </a:p>
          <a:p>
            <a:endParaRPr lang="en-US"/>
          </a:p>
          <a:p>
            <a:endParaRPr lang="en-US"/>
          </a:p>
        </p:txBody>
      </p:sp>
      <p:cxnSp>
        <p:nvCxnSpPr>
          <p:cNvPr id="22" name="Straight Arrow Connector 21"/>
          <p:cNvCxnSpPr/>
          <p:nvPr/>
        </p:nvCxnSpPr>
        <p:spPr>
          <a:xfrm>
            <a:off x="1061720" y="16694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3" name="Straight Arrow Connector 22"/>
          <p:cNvCxnSpPr/>
          <p:nvPr/>
        </p:nvCxnSpPr>
        <p:spPr>
          <a:xfrm>
            <a:off x="1061720" y="32099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4" name="Straight Arrow Connector 23"/>
          <p:cNvCxnSpPr/>
          <p:nvPr/>
        </p:nvCxnSpPr>
        <p:spPr>
          <a:xfrm>
            <a:off x="1061720" y="46704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5" name="Straight Arrow Connector 24"/>
          <p:cNvCxnSpPr/>
          <p:nvPr/>
        </p:nvCxnSpPr>
        <p:spPr>
          <a:xfrm>
            <a:off x="1036320" y="60001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7" name="Straight Arrow Connector 26"/>
          <p:cNvCxnSpPr/>
          <p:nvPr/>
        </p:nvCxnSpPr>
        <p:spPr>
          <a:xfrm>
            <a:off x="681355" y="1482090"/>
            <a:ext cx="0" cy="4622165"/>
          </a:xfrm>
          <a:prstGeom prst="straightConnector1">
            <a:avLst/>
          </a:prstGeom>
          <a:gradFill rotWithShape="0">
            <a:gsLst>
              <a:gs pos="0">
                <a:schemeClr val="accent1"/>
              </a:gs>
              <a:gs pos="100000">
                <a:schemeClr val="accent2"/>
              </a:gs>
            </a:gsLst>
            <a:lin ang="5400000" scaled="1"/>
          </a:gradFill>
          <a:ln w="57150" cap="flat" cmpd="sng" algn="ctr">
            <a:solidFill>
              <a:srgbClr val="FF0000"/>
            </a:solidFill>
            <a:prstDash val="sysDot"/>
            <a:round/>
            <a:headEnd type="none" w="med" len="med"/>
            <a:tailEnd type="arrow" w="med" len="med"/>
          </a:ln>
        </p:spPr>
      </p:cxnSp>
      <p:sp>
        <p:nvSpPr>
          <p:cNvPr id="28" name="Text Box 27"/>
          <p:cNvSpPr txBox="1"/>
          <p:nvPr/>
        </p:nvSpPr>
        <p:spPr>
          <a:xfrm>
            <a:off x="279400" y="918845"/>
            <a:ext cx="1752600" cy="368300"/>
          </a:xfrm>
          <a:prstGeom prst="rect">
            <a:avLst/>
          </a:prstGeom>
          <a:noFill/>
        </p:spPr>
        <p:txBody>
          <a:bodyPr wrap="square" rtlCol="0">
            <a:spAutoFit/>
          </a:bodyPr>
          <a:p>
            <a:r>
              <a:rPr lang="en-US"/>
              <a:t>Lower Priority</a:t>
            </a:r>
            <a:endParaRPr lang="en-US"/>
          </a:p>
        </p:txBody>
      </p:sp>
      <p:sp>
        <p:nvSpPr>
          <p:cNvPr id="29" name="Text Box 28"/>
          <p:cNvSpPr txBox="1"/>
          <p:nvPr/>
        </p:nvSpPr>
        <p:spPr>
          <a:xfrm>
            <a:off x="246380" y="6127750"/>
            <a:ext cx="1892300" cy="368300"/>
          </a:xfrm>
          <a:prstGeom prst="rect">
            <a:avLst/>
          </a:prstGeom>
          <a:noFill/>
        </p:spPr>
        <p:txBody>
          <a:bodyPr wrap="square" rtlCol="0">
            <a:spAutoFit/>
          </a:bodyPr>
          <a:p>
            <a:r>
              <a:rPr lang="en-US"/>
              <a:t>Higher Priority</a:t>
            </a:r>
            <a:endParaRPr lang="en-US"/>
          </a:p>
        </p:txBody>
      </p:sp>
      <p:sp>
        <p:nvSpPr>
          <p:cNvPr id="3" name="Text Box 2"/>
          <p:cNvSpPr txBox="1"/>
          <p:nvPr/>
        </p:nvSpPr>
        <p:spPr>
          <a:xfrm>
            <a:off x="3115945" y="4129405"/>
            <a:ext cx="763270" cy="460375"/>
          </a:xfrm>
          <a:prstGeom prst="rect">
            <a:avLst/>
          </a:prstGeom>
          <a:noFill/>
        </p:spPr>
        <p:txBody>
          <a:bodyPr wrap="square" rtlCol="0">
            <a:spAutoFit/>
          </a:bodyPr>
          <a:p>
            <a:r>
              <a:rPr lang="en-US" sz="2400" b="1">
                <a:solidFill>
                  <a:srgbClr val="FF0000"/>
                </a:solidFill>
              </a:rPr>
              <a:t>P1</a:t>
            </a:r>
            <a:endParaRPr lang="en-US" sz="2400" b="1">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Example</a:t>
            </a:r>
            <a:endParaRPr lang="en-US"/>
          </a:p>
        </p:txBody>
      </p:sp>
      <p:sp>
        <p:nvSpPr>
          <p:cNvPr id="4" name="Cube 3"/>
          <p:cNvSpPr/>
          <p:nvPr/>
        </p:nvSpPr>
        <p:spPr>
          <a:xfrm>
            <a:off x="2138680" y="117475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RQ1		TQ=2</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Cube 5"/>
          <p:cNvSpPr/>
          <p:nvPr/>
        </p:nvSpPr>
        <p:spPr>
          <a:xfrm>
            <a:off x="2138680" y="252666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RQ2		TQ=4</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Cube 6"/>
          <p:cNvSpPr/>
          <p:nvPr/>
        </p:nvSpPr>
        <p:spPr>
          <a:xfrm>
            <a:off x="2138680" y="3879215"/>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RQ3		TQ=8</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Cube 7"/>
          <p:cNvSpPr/>
          <p:nvPr/>
        </p:nvSpPr>
        <p:spPr>
          <a:xfrm>
            <a:off x="2138680" y="5336540"/>
            <a:ext cx="2915920" cy="791210"/>
          </a:xfrm>
          <a:prstGeom prst="cube">
            <a:avLst/>
          </a:prstGeom>
          <a:gradFill rotWithShape="0">
            <a:gsLst>
              <a:gs pos="0">
                <a:srgbClr val="14CD68"/>
              </a:gs>
              <a:gs pos="100000">
                <a:srgbClr val="0B6E38"/>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RQ4		FCFS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0" name="Elbow Connector 9"/>
          <p:cNvCxnSpPr>
            <a:stCxn id="4" idx="4"/>
            <a:endCxn id="6" idx="2"/>
          </p:cNvCxnSpPr>
          <p:nvPr/>
        </p:nvCxnSpPr>
        <p:spPr>
          <a:xfrm flipH="1">
            <a:off x="2138680" y="166941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1" name="Elbow Connector 10"/>
          <p:cNvCxnSpPr/>
          <p:nvPr/>
        </p:nvCxnSpPr>
        <p:spPr>
          <a:xfrm flipH="1">
            <a:off x="2159000" y="312229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2" name="Elbow Connector 11"/>
          <p:cNvCxnSpPr/>
          <p:nvPr/>
        </p:nvCxnSpPr>
        <p:spPr>
          <a:xfrm flipH="1">
            <a:off x="2164080" y="4453255"/>
            <a:ext cx="2718435" cy="1351915"/>
          </a:xfrm>
          <a:prstGeom prst="bentConnector5">
            <a:avLst>
              <a:gd name="adj1" fmla="val -16024"/>
              <a:gd name="adj2" fmla="val 42696"/>
              <a:gd name="adj3" fmla="val 108760"/>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3" name="Straight Arrow Connector 12"/>
          <p:cNvCxnSpPr>
            <a:stCxn id="4" idx="5"/>
          </p:cNvCxnSpPr>
          <p:nvPr/>
        </p:nvCxnSpPr>
        <p:spPr>
          <a:xfrm>
            <a:off x="5054600" y="147129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4" name="Straight Arrow Connector 13"/>
          <p:cNvCxnSpPr/>
          <p:nvPr/>
        </p:nvCxnSpPr>
        <p:spPr>
          <a:xfrm>
            <a:off x="4882515" y="292227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5" name="Straight Arrow Connector 14"/>
          <p:cNvCxnSpPr/>
          <p:nvPr/>
        </p:nvCxnSpPr>
        <p:spPr>
          <a:xfrm>
            <a:off x="5054600" y="412940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16" name="Straight Arrow Connector 15"/>
          <p:cNvCxnSpPr/>
          <p:nvPr/>
        </p:nvCxnSpPr>
        <p:spPr>
          <a:xfrm>
            <a:off x="5054600" y="5528310"/>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sp>
        <p:nvSpPr>
          <p:cNvPr id="18" name="Text Box 17"/>
          <p:cNvSpPr txBox="1"/>
          <p:nvPr/>
        </p:nvSpPr>
        <p:spPr>
          <a:xfrm>
            <a:off x="6342380" y="1287145"/>
            <a:ext cx="2403475" cy="368300"/>
          </a:xfrm>
          <a:prstGeom prst="rect">
            <a:avLst/>
          </a:prstGeom>
          <a:noFill/>
        </p:spPr>
        <p:txBody>
          <a:bodyPr wrap="square" rtlCol="0">
            <a:spAutoFit/>
          </a:bodyPr>
          <a:p>
            <a:r>
              <a:rPr lang="en-US"/>
              <a:t>If complete the out</a:t>
            </a:r>
            <a:endParaRPr lang="en-US"/>
          </a:p>
        </p:txBody>
      </p:sp>
      <p:sp>
        <p:nvSpPr>
          <p:cNvPr id="17" name="Text Box 16"/>
          <p:cNvSpPr txBox="1"/>
          <p:nvPr/>
        </p:nvSpPr>
        <p:spPr>
          <a:xfrm>
            <a:off x="6342380" y="2653030"/>
            <a:ext cx="2403475" cy="368300"/>
          </a:xfrm>
          <a:prstGeom prst="rect">
            <a:avLst/>
          </a:prstGeom>
          <a:noFill/>
        </p:spPr>
        <p:txBody>
          <a:bodyPr wrap="square" rtlCol="0">
            <a:spAutoFit/>
          </a:bodyPr>
          <a:p>
            <a:r>
              <a:rPr lang="en-US"/>
              <a:t>If complete the out</a:t>
            </a:r>
            <a:endParaRPr lang="en-US"/>
          </a:p>
        </p:txBody>
      </p:sp>
      <p:sp>
        <p:nvSpPr>
          <p:cNvPr id="19" name="Text Box 18"/>
          <p:cNvSpPr txBox="1"/>
          <p:nvPr/>
        </p:nvSpPr>
        <p:spPr>
          <a:xfrm>
            <a:off x="6342380" y="3945255"/>
            <a:ext cx="2403475" cy="368300"/>
          </a:xfrm>
          <a:prstGeom prst="rect">
            <a:avLst/>
          </a:prstGeom>
          <a:noFill/>
        </p:spPr>
        <p:txBody>
          <a:bodyPr wrap="square" rtlCol="0">
            <a:spAutoFit/>
          </a:bodyPr>
          <a:p>
            <a:r>
              <a:rPr lang="en-US"/>
              <a:t>If complete the out</a:t>
            </a:r>
            <a:endParaRPr lang="en-US"/>
          </a:p>
        </p:txBody>
      </p:sp>
      <p:sp>
        <p:nvSpPr>
          <p:cNvPr id="20" name="Text Box 19"/>
          <p:cNvSpPr txBox="1"/>
          <p:nvPr/>
        </p:nvSpPr>
        <p:spPr>
          <a:xfrm>
            <a:off x="6342380" y="5160010"/>
            <a:ext cx="2403475" cy="368300"/>
          </a:xfrm>
          <a:prstGeom prst="rect">
            <a:avLst/>
          </a:prstGeom>
          <a:noFill/>
        </p:spPr>
        <p:txBody>
          <a:bodyPr wrap="square" rtlCol="0">
            <a:spAutoFit/>
          </a:bodyPr>
          <a:p>
            <a:r>
              <a:rPr lang="en-US"/>
              <a:t>If complete the out</a:t>
            </a:r>
            <a:endParaRPr lang="en-US"/>
          </a:p>
        </p:txBody>
      </p:sp>
      <p:sp>
        <p:nvSpPr>
          <p:cNvPr id="21" name="Text Box 20"/>
          <p:cNvSpPr txBox="1"/>
          <p:nvPr/>
        </p:nvSpPr>
        <p:spPr>
          <a:xfrm>
            <a:off x="8745855" y="1482090"/>
            <a:ext cx="3321685" cy="5354320"/>
          </a:xfrm>
          <a:prstGeom prst="rect">
            <a:avLst/>
          </a:prstGeom>
          <a:noFill/>
        </p:spPr>
        <p:txBody>
          <a:bodyPr wrap="square" rtlCol="0">
            <a:spAutoFit/>
          </a:bodyPr>
          <a:p>
            <a:r>
              <a:rPr lang="en-US"/>
              <a:t>If P1(lower priority) has excution time =19</a:t>
            </a:r>
            <a:endParaRPr lang="en-US"/>
          </a:p>
          <a:p>
            <a:r>
              <a:rPr lang="en-US"/>
              <a:t>19-2= 17 run in lower priority.</a:t>
            </a:r>
            <a:endParaRPr lang="en-US"/>
          </a:p>
          <a:p>
            <a:r>
              <a:rPr lang="en-US"/>
              <a:t>After 2 quantum, P1 move toward on next queue where it can run up to 4 quantum time </a:t>
            </a:r>
            <a:endParaRPr lang="en-US"/>
          </a:p>
          <a:p>
            <a:r>
              <a:rPr lang="en-US"/>
              <a:t>so 17-4=13</a:t>
            </a:r>
            <a:endParaRPr lang="en-US"/>
          </a:p>
          <a:p>
            <a:r>
              <a:rPr lang="en-US">
                <a:sym typeface="+mn-ea"/>
              </a:rPr>
              <a:t>After 4 quantum, P1 move toward on next queue where it can run up to 8 quantum time </a:t>
            </a:r>
            <a:endParaRPr lang="en-US"/>
          </a:p>
          <a:p>
            <a:r>
              <a:rPr lang="en-US">
                <a:sym typeface="+mn-ea"/>
              </a:rPr>
              <a:t>so 13-8=5</a:t>
            </a:r>
            <a:endParaRPr lang="en-US">
              <a:sym typeface="+mn-ea"/>
            </a:endParaRPr>
          </a:p>
          <a:p>
            <a:r>
              <a:rPr lang="en-US" b="1">
                <a:solidFill>
                  <a:srgbClr val="FF0000"/>
                </a:solidFill>
                <a:sym typeface="+mn-ea"/>
              </a:rPr>
              <a:t>After 8 quantum, P1 move toward on next queue where it can run on FCFS which its nonpreemptive algorithm where process completely run</a:t>
            </a:r>
            <a:r>
              <a:rPr lang="en-US">
                <a:sym typeface="+mn-ea"/>
              </a:rPr>
              <a:t>.</a:t>
            </a:r>
            <a:endParaRPr lang="en-US"/>
          </a:p>
          <a:p>
            <a:endParaRPr lang="en-US"/>
          </a:p>
          <a:p>
            <a:endParaRPr lang="en-US"/>
          </a:p>
        </p:txBody>
      </p:sp>
      <p:cxnSp>
        <p:nvCxnSpPr>
          <p:cNvPr id="22" name="Straight Arrow Connector 21"/>
          <p:cNvCxnSpPr/>
          <p:nvPr/>
        </p:nvCxnSpPr>
        <p:spPr>
          <a:xfrm>
            <a:off x="1061720" y="16694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3" name="Straight Arrow Connector 22"/>
          <p:cNvCxnSpPr/>
          <p:nvPr/>
        </p:nvCxnSpPr>
        <p:spPr>
          <a:xfrm>
            <a:off x="1061720" y="32099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4" name="Straight Arrow Connector 23"/>
          <p:cNvCxnSpPr/>
          <p:nvPr/>
        </p:nvCxnSpPr>
        <p:spPr>
          <a:xfrm>
            <a:off x="1061720" y="467042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5" name="Straight Arrow Connector 24"/>
          <p:cNvCxnSpPr/>
          <p:nvPr/>
        </p:nvCxnSpPr>
        <p:spPr>
          <a:xfrm>
            <a:off x="1036320" y="6000115"/>
            <a:ext cx="1102360" cy="0"/>
          </a:xfrm>
          <a:prstGeom prst="straightConnector1">
            <a:avLst/>
          </a:prstGeom>
          <a:gradFill rotWithShape="0">
            <a:gsLst>
              <a:gs pos="0">
                <a:schemeClr val="accent1"/>
              </a:gs>
              <a:gs pos="100000">
                <a:schemeClr val="accent2"/>
              </a:gs>
            </a:gsLst>
            <a:lin ang="5400000" scaled="1"/>
          </a:gradFill>
          <a:ln w="38100" cap="flat" cmpd="sng" algn="ctr">
            <a:solidFill>
              <a:schemeClr val="accent1"/>
            </a:solidFill>
            <a:prstDash val="solid"/>
            <a:round/>
            <a:headEnd type="none" w="med" len="med"/>
            <a:tailEnd type="arrow" w="med" len="med"/>
          </a:ln>
        </p:spPr>
      </p:cxnSp>
      <p:cxnSp>
        <p:nvCxnSpPr>
          <p:cNvPr id="27" name="Straight Arrow Connector 26"/>
          <p:cNvCxnSpPr/>
          <p:nvPr/>
        </p:nvCxnSpPr>
        <p:spPr>
          <a:xfrm>
            <a:off x="681355" y="1482090"/>
            <a:ext cx="0" cy="4622165"/>
          </a:xfrm>
          <a:prstGeom prst="straightConnector1">
            <a:avLst/>
          </a:prstGeom>
          <a:gradFill rotWithShape="0">
            <a:gsLst>
              <a:gs pos="0">
                <a:schemeClr val="accent1"/>
              </a:gs>
              <a:gs pos="100000">
                <a:schemeClr val="accent2"/>
              </a:gs>
            </a:gsLst>
            <a:lin ang="5400000" scaled="1"/>
          </a:gradFill>
          <a:ln w="57150" cap="flat" cmpd="sng" algn="ctr">
            <a:solidFill>
              <a:srgbClr val="FF0000"/>
            </a:solidFill>
            <a:prstDash val="sysDot"/>
            <a:round/>
            <a:headEnd type="none" w="med" len="med"/>
            <a:tailEnd type="arrow" w="med" len="med"/>
          </a:ln>
        </p:spPr>
      </p:cxnSp>
      <p:sp>
        <p:nvSpPr>
          <p:cNvPr id="28" name="Text Box 27"/>
          <p:cNvSpPr txBox="1"/>
          <p:nvPr/>
        </p:nvSpPr>
        <p:spPr>
          <a:xfrm>
            <a:off x="279400" y="918845"/>
            <a:ext cx="1752600" cy="368300"/>
          </a:xfrm>
          <a:prstGeom prst="rect">
            <a:avLst/>
          </a:prstGeom>
          <a:noFill/>
        </p:spPr>
        <p:txBody>
          <a:bodyPr wrap="square" rtlCol="0">
            <a:spAutoFit/>
          </a:bodyPr>
          <a:p>
            <a:r>
              <a:rPr lang="en-US"/>
              <a:t>Lower Priority</a:t>
            </a:r>
            <a:endParaRPr lang="en-US"/>
          </a:p>
        </p:txBody>
      </p:sp>
      <p:sp>
        <p:nvSpPr>
          <p:cNvPr id="29" name="Text Box 28"/>
          <p:cNvSpPr txBox="1"/>
          <p:nvPr/>
        </p:nvSpPr>
        <p:spPr>
          <a:xfrm>
            <a:off x="246380" y="6127750"/>
            <a:ext cx="1892300" cy="368300"/>
          </a:xfrm>
          <a:prstGeom prst="rect">
            <a:avLst/>
          </a:prstGeom>
          <a:noFill/>
        </p:spPr>
        <p:txBody>
          <a:bodyPr wrap="square" rtlCol="0">
            <a:spAutoFit/>
          </a:bodyPr>
          <a:p>
            <a:r>
              <a:rPr lang="en-US"/>
              <a:t>Higher Priority</a:t>
            </a:r>
            <a:endParaRPr lang="en-US"/>
          </a:p>
        </p:txBody>
      </p:sp>
      <p:sp>
        <p:nvSpPr>
          <p:cNvPr id="3" name="Text Box 2"/>
          <p:cNvSpPr txBox="1"/>
          <p:nvPr/>
        </p:nvSpPr>
        <p:spPr>
          <a:xfrm>
            <a:off x="3115945" y="5539740"/>
            <a:ext cx="763270" cy="460375"/>
          </a:xfrm>
          <a:prstGeom prst="rect">
            <a:avLst/>
          </a:prstGeom>
          <a:noFill/>
        </p:spPr>
        <p:txBody>
          <a:bodyPr wrap="square" rtlCol="0">
            <a:spAutoFit/>
          </a:bodyPr>
          <a:p>
            <a:r>
              <a:rPr lang="en-US" sz="2400" b="1">
                <a:solidFill>
                  <a:srgbClr val="FF0000"/>
                </a:solidFill>
              </a:rPr>
              <a:t>P1</a:t>
            </a:r>
            <a:endParaRPr lang="en-US" sz="2400" b="1">
              <a:solidFill>
                <a:srgbClr val="FF0000"/>
              </a:solidFill>
            </a:endParaRPr>
          </a:p>
        </p:txBody>
      </p:sp>
      <p:sp>
        <p:nvSpPr>
          <p:cNvPr id="5" name="Text Box 4"/>
          <p:cNvSpPr txBox="1"/>
          <p:nvPr/>
        </p:nvSpPr>
        <p:spPr>
          <a:xfrm>
            <a:off x="6732905" y="5502275"/>
            <a:ext cx="763270" cy="460375"/>
          </a:xfrm>
          <a:prstGeom prst="rect">
            <a:avLst/>
          </a:prstGeom>
          <a:noFill/>
        </p:spPr>
        <p:txBody>
          <a:bodyPr wrap="square" rtlCol="0">
            <a:spAutoFit/>
          </a:bodyPr>
          <a:p>
            <a:r>
              <a:rPr lang="en-US" sz="2400" b="1">
                <a:solidFill>
                  <a:srgbClr val="FF0000"/>
                </a:solidFill>
              </a:rPr>
              <a:t>P1</a:t>
            </a:r>
            <a:endParaRPr lang="en-US" sz="2400" b="1">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63625" y="1327150"/>
            <a:ext cx="10065385" cy="45358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46835" y="1387475"/>
            <a:ext cx="10137775" cy="46494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14095" y="1435100"/>
            <a:ext cx="10164445" cy="45434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81455" y="1324610"/>
            <a:ext cx="10100945" cy="46526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56995" y="1378585"/>
            <a:ext cx="9915525" cy="46120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3" name="Content Placeholder 2"/>
          <p:cNvSpPr>
            <a:spLocks noGrp="1"/>
          </p:cNvSpPr>
          <p:nvPr>
            <p:ph idx="1"/>
          </p:nvPr>
        </p:nvSpPr>
        <p:spPr/>
        <p:txBody>
          <a:bodyPr/>
          <a:p>
            <a:pPr marL="0" marR="0" indent="0" algn="l" defTabSz="914400" rtl="0" eaLnBrk="1" fontAlgn="base" latinLnBrk="0" hangingPunct="1">
              <a:lnSpc>
                <a:spcPct val="100000"/>
              </a:lnSpc>
              <a:spcBef>
                <a:spcPct val="0"/>
              </a:spcBef>
              <a:spcAft>
                <a:spcPct val="0"/>
              </a:spcAft>
              <a:buClrTx/>
              <a:buSzTx/>
              <a:buFontTx/>
              <a:buNone/>
            </a:pPr>
            <a:r>
              <a:rPr lang="en-US" sz="2400"/>
              <a:t>seperate que might be use for </a:t>
            </a:r>
            <a:r>
              <a:rPr lang="en-US" altLang="zh-CN" sz="2400" smtClean="0">
                <a:ln>
                  <a:noFill/>
                </a:ln>
                <a:effectLst/>
                <a:latin typeface="Arial" panose="020B0604020202020204" pitchFamily="34" charset="0"/>
                <a:ea typeface="SimSun" panose="02010600030101010101" pitchFamily="2" charset="-122"/>
                <a:sym typeface="+mn-ea"/>
              </a:rPr>
              <a:t>Forground Processes&amp; Background Processes</a:t>
            </a:r>
            <a:endParaRPr lang="en-US" altLang="zh-CN" sz="2400" smtClean="0">
              <a:ln>
                <a:noFill/>
              </a:ln>
              <a:effectLst/>
              <a:latin typeface="Arial" panose="020B0604020202020204" pitchFamily="34" charset="0"/>
              <a:ea typeface="SimSun" panose="02010600030101010101" pitchFamily="2" charset="-122"/>
              <a:sym typeface="+mn-ea"/>
            </a:endParaRPr>
          </a:p>
          <a:p>
            <a:pPr marL="0" marR="0" indent="0" algn="l" defTabSz="914400" rtl="0" eaLnBrk="1" fontAlgn="base" latinLnBrk="0" hangingPunct="1">
              <a:lnSpc>
                <a:spcPct val="100000"/>
              </a:lnSpc>
              <a:spcBef>
                <a:spcPct val="0"/>
              </a:spcBef>
              <a:spcAft>
                <a:spcPct val="0"/>
              </a:spcAft>
              <a:buClrTx/>
              <a:buSzTx/>
              <a:buFontTx/>
              <a:buNone/>
            </a:pPr>
            <a:r>
              <a:rPr lang="en-US" altLang="zh-CN" sz="2400" smtClean="0">
                <a:ln>
                  <a:noFill/>
                </a:ln>
                <a:effectLst/>
                <a:latin typeface="Arial" panose="020B0604020202020204" pitchFamily="34" charset="0"/>
                <a:ea typeface="SimSun" panose="02010600030101010101" pitchFamily="2" charset="-122"/>
                <a:sym typeface="+mn-ea"/>
              </a:rPr>
              <a:t>Forground queue might be scheduled by RR algo, while Background queue might be scheduled by FCFS algo and so on.</a:t>
            </a:r>
            <a:endParaRPr lang="en-US" altLang="zh-CN" sz="2400" smtClean="0">
              <a:ln>
                <a:noFill/>
              </a:ln>
              <a:effectLst/>
              <a:latin typeface="Arial" panose="020B0604020202020204" pitchFamily="34" charset="0"/>
              <a:ea typeface="SimSun" panose="02010600030101010101" pitchFamily="2" charset="-122"/>
              <a:sym typeface="+mn-ea"/>
            </a:endParaRPr>
          </a:p>
          <a:p>
            <a:pPr marL="0" marR="0" indent="0" algn="l" defTabSz="914400" rtl="0" eaLnBrk="1" fontAlgn="base" latinLnBrk="0" hangingPunct="1">
              <a:lnSpc>
                <a:spcPct val="100000"/>
              </a:lnSpc>
              <a:spcBef>
                <a:spcPct val="0"/>
              </a:spcBef>
              <a:spcAft>
                <a:spcPct val="0"/>
              </a:spcAft>
              <a:buClrTx/>
              <a:buSzTx/>
              <a:buFontTx/>
              <a:buNone/>
            </a:pPr>
            <a:endParaRPr lang="en-US" sz="2400"/>
          </a:p>
          <a:p>
            <a:pPr algn="l"/>
            <a:endParaRPr lang="en-US" sz="2400"/>
          </a:p>
        </p:txBody>
      </p:sp>
      <p:sp>
        <p:nvSpPr>
          <p:cNvPr id="4" name="Rectangles 3"/>
          <p:cNvSpPr/>
          <p:nvPr/>
        </p:nvSpPr>
        <p:spPr>
          <a:xfrm>
            <a:off x="2961005" y="2846705"/>
            <a:ext cx="4777740" cy="72898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System Process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2961005" y="3881755"/>
            <a:ext cx="4777740" cy="72898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Interactive Process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ectangles 5"/>
          <p:cNvSpPr/>
          <p:nvPr/>
        </p:nvSpPr>
        <p:spPr>
          <a:xfrm>
            <a:off x="2961005" y="5006975"/>
            <a:ext cx="4777740" cy="72898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Batch Process</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Oval 6"/>
          <p:cNvSpPr/>
          <p:nvPr/>
        </p:nvSpPr>
        <p:spPr>
          <a:xfrm>
            <a:off x="9818370" y="3881755"/>
            <a:ext cx="1768475" cy="868680"/>
          </a:xfrm>
          <a:prstGeom prst="ellipse">
            <a:avLst/>
          </a:prstGeom>
          <a:gradFill rotWithShape="0">
            <a:gsLst>
              <a:gs pos="0">
                <a:srgbClr val="FE4444"/>
              </a:gs>
              <a:gs pos="100000">
                <a:srgbClr val="832B2B"/>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CPU</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Right Arrow 8"/>
          <p:cNvSpPr/>
          <p:nvPr/>
        </p:nvSpPr>
        <p:spPr>
          <a:xfrm rot="20040000">
            <a:off x="7752080" y="4860290"/>
            <a:ext cx="2000885" cy="760095"/>
          </a:xfrm>
          <a:prstGeom prst="rightArrow">
            <a:avLst>
              <a:gd name="adj1" fmla="val 26766"/>
              <a:gd name="adj2" fmla="val 42822"/>
            </a:avLst>
          </a:prstGeom>
          <a:gradFill rotWithShape="0">
            <a:gsLst>
              <a:gs pos="0">
                <a:srgbClr val="9EE256"/>
              </a:gs>
              <a:gs pos="100000">
                <a:srgbClr val="52762D"/>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0" name="Right Arrow 9"/>
          <p:cNvSpPr/>
          <p:nvPr/>
        </p:nvSpPr>
        <p:spPr>
          <a:xfrm>
            <a:off x="7752080" y="3921125"/>
            <a:ext cx="2000885" cy="760095"/>
          </a:xfrm>
          <a:prstGeom prst="rightArrow">
            <a:avLst>
              <a:gd name="adj1" fmla="val 26766"/>
              <a:gd name="adj2" fmla="val 42822"/>
            </a:avLst>
          </a:prstGeom>
          <a:gradFill rotWithShape="0">
            <a:gsLst>
              <a:gs pos="0">
                <a:srgbClr val="9EE256"/>
              </a:gs>
              <a:gs pos="100000">
                <a:srgbClr val="52762D"/>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1" name="Right Arrow 10"/>
          <p:cNvSpPr/>
          <p:nvPr/>
        </p:nvSpPr>
        <p:spPr>
          <a:xfrm rot="1020000">
            <a:off x="7819390" y="3048635"/>
            <a:ext cx="2000885" cy="760095"/>
          </a:xfrm>
          <a:prstGeom prst="rightArrow">
            <a:avLst>
              <a:gd name="adj1" fmla="val 26766"/>
              <a:gd name="adj2" fmla="val 42822"/>
            </a:avLst>
          </a:prstGeom>
          <a:gradFill rotWithShape="0">
            <a:gsLst>
              <a:gs pos="0">
                <a:srgbClr val="9EE256"/>
              </a:gs>
              <a:gs pos="100000">
                <a:srgbClr val="52762D"/>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Text Box 12"/>
          <p:cNvSpPr txBox="1"/>
          <p:nvPr/>
        </p:nvSpPr>
        <p:spPr>
          <a:xfrm rot="960000">
            <a:off x="8586470" y="2846705"/>
            <a:ext cx="993140" cy="368300"/>
          </a:xfrm>
          <a:prstGeom prst="rect">
            <a:avLst/>
          </a:prstGeom>
          <a:noFill/>
        </p:spPr>
        <p:txBody>
          <a:bodyPr wrap="square" rtlCol="0">
            <a:spAutoFit/>
          </a:bodyPr>
          <a:p>
            <a:r>
              <a:rPr lang="en-US"/>
              <a:t>RR</a:t>
            </a:r>
            <a:endParaRPr lang="en-US"/>
          </a:p>
        </p:txBody>
      </p:sp>
      <p:sp>
        <p:nvSpPr>
          <p:cNvPr id="14" name="Text Box 13"/>
          <p:cNvSpPr txBox="1"/>
          <p:nvPr/>
        </p:nvSpPr>
        <p:spPr>
          <a:xfrm>
            <a:off x="8256270" y="3811270"/>
            <a:ext cx="993140" cy="368300"/>
          </a:xfrm>
          <a:prstGeom prst="rect">
            <a:avLst/>
          </a:prstGeom>
          <a:noFill/>
        </p:spPr>
        <p:txBody>
          <a:bodyPr wrap="square" rtlCol="0">
            <a:spAutoFit/>
          </a:bodyPr>
          <a:p>
            <a:r>
              <a:rPr lang="en-US"/>
              <a:t>SJF</a:t>
            </a:r>
            <a:endParaRPr lang="en-US"/>
          </a:p>
        </p:txBody>
      </p:sp>
      <p:sp>
        <p:nvSpPr>
          <p:cNvPr id="15" name="Text Box 14"/>
          <p:cNvSpPr txBox="1"/>
          <p:nvPr/>
        </p:nvSpPr>
        <p:spPr>
          <a:xfrm rot="19860000">
            <a:off x="7907020" y="4879975"/>
            <a:ext cx="993140" cy="368300"/>
          </a:xfrm>
          <a:prstGeom prst="rect">
            <a:avLst/>
          </a:prstGeom>
          <a:noFill/>
        </p:spPr>
        <p:txBody>
          <a:bodyPr wrap="square" rtlCol="0">
            <a:spAutoFit/>
          </a:bodyPr>
          <a:p>
            <a:r>
              <a:rPr lang="en-US"/>
              <a:t>FCFS</a:t>
            </a:r>
            <a:endParaRPr lang="en-US"/>
          </a:p>
        </p:txBody>
      </p:sp>
      <p:sp>
        <p:nvSpPr>
          <p:cNvPr id="16" name="Text Box 15"/>
          <p:cNvSpPr txBox="1"/>
          <p:nvPr/>
        </p:nvSpPr>
        <p:spPr>
          <a:xfrm>
            <a:off x="1068705" y="3027045"/>
            <a:ext cx="1892300" cy="368300"/>
          </a:xfrm>
          <a:prstGeom prst="rect">
            <a:avLst/>
          </a:prstGeom>
          <a:noFill/>
        </p:spPr>
        <p:txBody>
          <a:bodyPr wrap="square" rtlCol="0">
            <a:spAutoFit/>
          </a:bodyPr>
          <a:p>
            <a:r>
              <a:rPr lang="en-US"/>
              <a:t>Higher Priority</a:t>
            </a:r>
            <a:endParaRPr lang="en-US"/>
          </a:p>
        </p:txBody>
      </p:sp>
      <p:sp>
        <p:nvSpPr>
          <p:cNvPr id="17" name="Text Box 16"/>
          <p:cNvSpPr txBox="1"/>
          <p:nvPr/>
        </p:nvSpPr>
        <p:spPr>
          <a:xfrm>
            <a:off x="1068705" y="5187315"/>
            <a:ext cx="1892300" cy="368300"/>
          </a:xfrm>
          <a:prstGeom prst="rect">
            <a:avLst/>
          </a:prstGeom>
          <a:noFill/>
        </p:spPr>
        <p:txBody>
          <a:bodyPr wrap="square" rtlCol="0">
            <a:spAutoFit/>
          </a:bodyPr>
          <a:p>
            <a:r>
              <a:rPr lang="en-US"/>
              <a:t>Lower Priority</a:t>
            </a:r>
            <a:endParaRPr lang="en-US"/>
          </a:p>
        </p:txBody>
      </p:sp>
      <p:sp>
        <p:nvSpPr>
          <p:cNvPr id="18" name="Text Box 17"/>
          <p:cNvSpPr txBox="1"/>
          <p:nvPr/>
        </p:nvSpPr>
        <p:spPr>
          <a:xfrm>
            <a:off x="1068705" y="4131945"/>
            <a:ext cx="1892300" cy="368300"/>
          </a:xfrm>
          <a:prstGeom prst="rect">
            <a:avLst/>
          </a:prstGeom>
          <a:noFill/>
        </p:spPr>
        <p:txBody>
          <a:bodyPr wrap="square" rtlCol="0">
            <a:spAutoFit/>
          </a:bodyPr>
          <a:p>
            <a:r>
              <a:rPr lang="en-US"/>
              <a:t>Medium Priority</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89355" y="1515745"/>
            <a:ext cx="10127615" cy="45256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86155" y="1327785"/>
            <a:ext cx="9953625" cy="45288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76960" y="1267460"/>
            <a:ext cx="10505440" cy="48488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20470" y="1424305"/>
            <a:ext cx="10263505" cy="47332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61695" y="1242060"/>
            <a:ext cx="10259060" cy="47364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46175" y="1261745"/>
            <a:ext cx="10027920" cy="4667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78280" y="1341120"/>
            <a:ext cx="9883140" cy="45485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tretch>
            <a:fillRect/>
          </a:stretch>
        </p:blipFill>
        <p:spPr>
          <a:xfrm>
            <a:off x="921385" y="1394460"/>
            <a:ext cx="10349230" cy="47097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20495" y="1385570"/>
            <a:ext cx="9573895" cy="44335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24915" y="1540510"/>
            <a:ext cx="9742170" cy="44443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41680" y="695325"/>
            <a:ext cx="10285095" cy="49225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39875" y="1443355"/>
            <a:ext cx="9111615" cy="42608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69975" y="1346835"/>
            <a:ext cx="10051415" cy="44240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88085" y="1240155"/>
            <a:ext cx="9815830" cy="45478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731645" y="1372870"/>
            <a:ext cx="9692640" cy="44545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Process Syncronization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Process Syncronization</a:t>
            </a:r>
            <a:endParaRPr lang="en-US"/>
          </a:p>
        </p:txBody>
      </p:sp>
      <p:sp>
        <p:nvSpPr>
          <p:cNvPr id="3" name="Content Placeholder 2"/>
          <p:cNvSpPr>
            <a:spLocks noGrp="1"/>
          </p:cNvSpPr>
          <p:nvPr>
            <p:ph idx="1"/>
          </p:nvPr>
        </p:nvSpPr>
        <p:spPr/>
        <p:txBody>
          <a:bodyPr/>
          <a:p>
            <a:r>
              <a:rPr lang="en-US" sz="2400"/>
              <a:t>if system process multiple process so it can have two mode parallel or serial</a:t>
            </a:r>
            <a:endParaRPr lang="en-US" sz="2400"/>
          </a:p>
          <a:p>
            <a:r>
              <a:rPr lang="en-US" sz="2400"/>
              <a:t>In serial mode one process run at a time like user of ATM machine.</a:t>
            </a:r>
            <a:endParaRPr lang="en-US" sz="2400"/>
          </a:p>
          <a:p>
            <a:r>
              <a:rPr lang="en-US" sz="2400"/>
              <a:t>In parallel mode, several process run a single time due to multiple precessor. Here, we have two types process</a:t>
            </a:r>
            <a:endParaRPr lang="en-US" sz="2400"/>
          </a:p>
        </p:txBody>
      </p:sp>
      <p:graphicFrame>
        <p:nvGraphicFramePr>
          <p:cNvPr id="4" name="Diagram 3"/>
          <p:cNvGraphicFramePr/>
          <p:nvPr/>
        </p:nvGraphicFramePr>
        <p:xfrm>
          <a:off x="3072765" y="3566795"/>
          <a:ext cx="7025005" cy="27825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9" name="Text Box 28"/>
          <p:cNvSpPr txBox="1"/>
          <p:nvPr/>
        </p:nvSpPr>
        <p:spPr>
          <a:xfrm>
            <a:off x="8855710" y="4669790"/>
            <a:ext cx="3100705" cy="922020"/>
          </a:xfrm>
          <a:prstGeom prst="rect">
            <a:avLst/>
          </a:prstGeom>
          <a:noFill/>
        </p:spPr>
        <p:txBody>
          <a:bodyPr wrap="square" rtlCol="0">
            <a:spAutoFit/>
          </a:bodyPr>
          <a:p>
            <a:pPr algn="ctr"/>
            <a:r>
              <a:rPr lang="en-US" b="1">
                <a:solidFill>
                  <a:srgbClr val="FF0000"/>
                </a:solidFill>
              </a:rPr>
              <a:t>Execution of one process doesnot efect the execution of other</a:t>
            </a:r>
            <a:endParaRPr lang="en-US" b="1">
              <a:solidFill>
                <a:srgbClr val="FF0000"/>
              </a:solidFill>
            </a:endParaRPr>
          </a:p>
        </p:txBody>
      </p:sp>
      <p:sp>
        <p:nvSpPr>
          <p:cNvPr id="5" name="Text Box 4"/>
          <p:cNvSpPr txBox="1"/>
          <p:nvPr/>
        </p:nvSpPr>
        <p:spPr>
          <a:xfrm>
            <a:off x="1397635" y="4669790"/>
            <a:ext cx="3100705" cy="922020"/>
          </a:xfrm>
          <a:prstGeom prst="rect">
            <a:avLst/>
          </a:prstGeom>
          <a:noFill/>
        </p:spPr>
        <p:txBody>
          <a:bodyPr wrap="square" rtlCol="0">
            <a:spAutoFit/>
          </a:bodyPr>
          <a:p>
            <a:pPr algn="ctr"/>
            <a:r>
              <a:rPr lang="en-US" b="1">
                <a:solidFill>
                  <a:srgbClr val="FF0000"/>
                </a:solidFill>
              </a:rPr>
              <a:t>Execution of one process efects the execution of other</a:t>
            </a:r>
            <a:endParaRPr lang="en-US" b="1">
              <a:solidFill>
                <a:srgbClr val="FF0000"/>
              </a:solidFill>
            </a:endParaRPr>
          </a:p>
        </p:txBody>
      </p:sp>
      <p:cxnSp>
        <p:nvCxnSpPr>
          <p:cNvPr id="6" name="Straight Arrow Connector 5"/>
          <p:cNvCxnSpPr/>
          <p:nvPr/>
        </p:nvCxnSpPr>
        <p:spPr>
          <a:xfrm>
            <a:off x="3287395" y="5483860"/>
            <a:ext cx="1830070" cy="79121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8390255" y="5654675"/>
            <a:ext cx="1365250" cy="60452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Critical section</a:t>
            </a:r>
            <a:endParaRPr lang="en-US"/>
          </a:p>
        </p:txBody>
      </p:sp>
      <p:sp>
        <p:nvSpPr>
          <p:cNvPr id="3" name="Content Placeholder 2"/>
          <p:cNvSpPr>
            <a:spLocks noGrp="1"/>
          </p:cNvSpPr>
          <p:nvPr>
            <p:ph idx="1"/>
          </p:nvPr>
        </p:nvSpPr>
        <p:spPr>
          <a:xfrm>
            <a:off x="609600" y="1050290"/>
            <a:ext cx="10972800" cy="5107940"/>
          </a:xfrm>
        </p:spPr>
        <p:txBody>
          <a:bodyPr/>
          <a:p>
            <a:r>
              <a:rPr lang="en-US" sz="2800"/>
              <a:t>Critical section is  apart of the program where shared resources are access by various processes (cooperative processes).</a:t>
            </a:r>
            <a:endParaRPr lang="en-US" sz="2800"/>
          </a:p>
        </p:txBody>
      </p:sp>
      <p:graphicFrame>
        <p:nvGraphicFramePr>
          <p:cNvPr id="4" name="Diagram 3"/>
          <p:cNvGraphicFramePr/>
          <p:nvPr/>
        </p:nvGraphicFramePr>
        <p:xfrm>
          <a:off x="4415155" y="2087245"/>
          <a:ext cx="7025005" cy="27825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9" name="Text Box 28"/>
          <p:cNvSpPr txBox="1"/>
          <p:nvPr/>
        </p:nvSpPr>
        <p:spPr>
          <a:xfrm>
            <a:off x="1549400" y="4998720"/>
            <a:ext cx="4760595" cy="1753235"/>
          </a:xfrm>
          <a:prstGeom prst="rect">
            <a:avLst/>
          </a:prstGeom>
          <a:noFill/>
        </p:spPr>
        <p:txBody>
          <a:bodyPr wrap="square" rtlCol="0">
            <a:spAutoFit/>
          </a:bodyPr>
          <a:p>
            <a:pPr marL="285750" indent="-285750">
              <a:buFont typeface="Arial" panose="020B0604020202020204" pitchFamily="34" charset="0"/>
              <a:buChar char="•"/>
            </a:pPr>
            <a:r>
              <a:rPr lang="en-US"/>
              <a:t>They can shared variable, memomory, code or resources(printer, scanner, cpu).</a:t>
            </a:r>
            <a:endParaRPr lang="en-US"/>
          </a:p>
          <a:p>
            <a:pPr marL="285750" indent="-285750">
              <a:buFont typeface="Arial" panose="020B0604020202020204" pitchFamily="34" charset="0"/>
              <a:buChar char="•"/>
            </a:pPr>
            <a:r>
              <a:rPr lang="en-US"/>
              <a:t>It face crucial point, if they shared something common</a:t>
            </a:r>
            <a:r>
              <a:rPr lang="en-US">
                <a:solidFill>
                  <a:schemeClr val="tx1"/>
                </a:solidFill>
              </a:rPr>
              <a:t>,</a:t>
            </a:r>
            <a:r>
              <a:rPr lang="en-US">
                <a:solidFill>
                  <a:schemeClr val="tx1"/>
                </a:solidFill>
                <a:sym typeface="+mn-ea"/>
              </a:rPr>
              <a:t>Execution of one process efects the execution of other</a:t>
            </a:r>
            <a:endParaRPr lang="en-US" b="1">
              <a:solidFill>
                <a:srgbClr val="FF0000"/>
              </a:solidFill>
            </a:endParaRPr>
          </a:p>
          <a:p>
            <a:pPr marL="285750" indent="-285750">
              <a:buFont typeface="Arial" panose="020B0604020202020204" pitchFamily="34" charset="0"/>
              <a:buChar char="•"/>
            </a:pPr>
            <a:endParaRPr lang="en-US"/>
          </a:p>
        </p:txBody>
      </p:sp>
      <p:cxnSp>
        <p:nvCxnSpPr>
          <p:cNvPr id="7" name="Straight Arrow Connector 6"/>
          <p:cNvCxnSpPr/>
          <p:nvPr/>
        </p:nvCxnSpPr>
        <p:spPr>
          <a:xfrm flipH="1">
            <a:off x="5271770" y="4491355"/>
            <a:ext cx="1365250" cy="60452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29" name="Text Box 28"/>
          <p:cNvSpPr txBox="1"/>
          <p:nvPr/>
        </p:nvSpPr>
        <p:spPr>
          <a:xfrm>
            <a:off x="249491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P1</a:t>
            </a:r>
            <a:endParaRPr lang="en-US" sz="2400" b="1">
              <a:solidFill>
                <a:srgbClr val="FF0000"/>
              </a:solidFill>
            </a:endParaRPr>
          </a:p>
          <a:p>
            <a:pPr indent="0">
              <a:buFont typeface="Arial" panose="020B0604020202020204" pitchFamily="34" charset="0"/>
              <a:buNone/>
            </a:pPr>
            <a:r>
              <a:rPr lang="en-US" sz="2400"/>
              <a:t>int X=Shared ;</a:t>
            </a:r>
            <a:endParaRPr lang="en-US" sz="2400"/>
          </a:p>
          <a:p>
            <a:pPr indent="0">
              <a:buFont typeface="Arial" panose="020B0604020202020204" pitchFamily="34" charset="0"/>
              <a:buNone/>
            </a:pPr>
            <a:r>
              <a:rPr lang="en-US" sz="2400"/>
              <a:t>X++;</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shared=x;</a:t>
            </a:r>
            <a:endParaRPr lang="en-US" sz="2400"/>
          </a:p>
        </p:txBody>
      </p:sp>
      <p:sp>
        <p:nvSpPr>
          <p:cNvPr id="4" name="Text Box 3"/>
          <p:cNvSpPr txBox="1"/>
          <p:nvPr/>
        </p:nvSpPr>
        <p:spPr>
          <a:xfrm>
            <a:off x="609663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P2</a:t>
            </a:r>
            <a:endParaRPr lang="en-US" sz="2400" b="1">
              <a:solidFill>
                <a:srgbClr val="FF0000"/>
              </a:solidFill>
            </a:endParaRPr>
          </a:p>
          <a:p>
            <a:pPr indent="0">
              <a:buFont typeface="Arial" panose="020B0604020202020204" pitchFamily="34" charset="0"/>
              <a:buNone/>
            </a:pPr>
            <a:r>
              <a:rPr lang="en-US" sz="2400"/>
              <a:t>int Y=Shared ;</a:t>
            </a:r>
            <a:endParaRPr lang="en-US" sz="2400"/>
          </a:p>
          <a:p>
            <a:pPr indent="0">
              <a:buFont typeface="Arial" panose="020B0604020202020204" pitchFamily="34" charset="0"/>
              <a:buNone/>
            </a:pPr>
            <a:r>
              <a:rPr lang="en-US" sz="2400"/>
              <a:t>Y--;</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shared=Y;</a:t>
            </a:r>
            <a:endParaRPr lang="en-US" sz="2400"/>
          </a:p>
        </p:txBody>
      </p:sp>
      <p:sp>
        <p:nvSpPr>
          <p:cNvPr id="5" name="Text Box 4"/>
          <p:cNvSpPr txBox="1"/>
          <p:nvPr/>
        </p:nvSpPr>
        <p:spPr>
          <a:xfrm>
            <a:off x="4238625" y="970915"/>
            <a:ext cx="2123440" cy="460375"/>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int shared=5</a:t>
            </a:r>
            <a:endParaRPr lang="en-US" sz="2400"/>
          </a:p>
        </p:txBody>
      </p:sp>
      <p:sp>
        <p:nvSpPr>
          <p:cNvPr id="7" name="Text Box 6"/>
          <p:cNvSpPr txBox="1"/>
          <p:nvPr/>
        </p:nvSpPr>
        <p:spPr>
          <a:xfrm>
            <a:off x="1446530" y="1741805"/>
            <a:ext cx="8451215"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constrain= 1 CPU (Uni processor system)</a:t>
            </a:r>
            <a:endParaRPr lang="en-US" sz="2400" b="1">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29" name="Text Box 28"/>
          <p:cNvSpPr txBox="1"/>
          <p:nvPr/>
        </p:nvSpPr>
        <p:spPr>
          <a:xfrm>
            <a:off x="249491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P1</a:t>
            </a:r>
            <a:endParaRPr lang="en-US" sz="2400" b="1">
              <a:solidFill>
                <a:srgbClr val="FF0000"/>
              </a:solidFill>
            </a:endParaRPr>
          </a:p>
          <a:p>
            <a:pPr indent="0">
              <a:buFont typeface="Arial" panose="020B0604020202020204" pitchFamily="34" charset="0"/>
              <a:buNone/>
            </a:pPr>
            <a:r>
              <a:rPr lang="en-US" sz="2400"/>
              <a:t>int X=Shared ;</a:t>
            </a:r>
            <a:endParaRPr lang="en-US" sz="2400"/>
          </a:p>
          <a:p>
            <a:pPr indent="0">
              <a:buFont typeface="Arial" panose="020B0604020202020204" pitchFamily="34" charset="0"/>
              <a:buNone/>
            </a:pPr>
            <a:r>
              <a:rPr lang="en-US" sz="2400"/>
              <a:t>X++;</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shared=x;</a:t>
            </a:r>
            <a:endParaRPr lang="en-US" sz="2400"/>
          </a:p>
        </p:txBody>
      </p:sp>
      <p:sp>
        <p:nvSpPr>
          <p:cNvPr id="4" name="Text Box 3"/>
          <p:cNvSpPr txBox="1"/>
          <p:nvPr/>
        </p:nvSpPr>
        <p:spPr>
          <a:xfrm>
            <a:off x="609663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P2</a:t>
            </a:r>
            <a:endParaRPr lang="en-US" sz="2400" b="1">
              <a:solidFill>
                <a:srgbClr val="FF0000"/>
              </a:solidFill>
            </a:endParaRPr>
          </a:p>
          <a:p>
            <a:pPr indent="0">
              <a:buFont typeface="Arial" panose="020B0604020202020204" pitchFamily="34" charset="0"/>
              <a:buNone/>
            </a:pPr>
            <a:r>
              <a:rPr lang="en-US" sz="2400"/>
              <a:t>int Y=Shared ;</a:t>
            </a:r>
            <a:endParaRPr lang="en-US" sz="2400"/>
          </a:p>
          <a:p>
            <a:pPr indent="0">
              <a:buFont typeface="Arial" panose="020B0604020202020204" pitchFamily="34" charset="0"/>
              <a:buNone/>
            </a:pPr>
            <a:r>
              <a:rPr lang="en-US" sz="2400"/>
              <a:t>Y--;</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shared=Y;</a:t>
            </a:r>
            <a:endParaRPr lang="en-US" sz="2400"/>
          </a:p>
        </p:txBody>
      </p:sp>
      <p:sp>
        <p:nvSpPr>
          <p:cNvPr id="5" name="Text Box 4"/>
          <p:cNvSpPr txBox="1"/>
          <p:nvPr/>
        </p:nvSpPr>
        <p:spPr>
          <a:xfrm>
            <a:off x="4238625" y="970915"/>
            <a:ext cx="2123440" cy="460375"/>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int shared=5</a:t>
            </a:r>
            <a:endParaRPr lang="en-US" sz="2400"/>
          </a:p>
        </p:txBody>
      </p:sp>
      <p:sp>
        <p:nvSpPr>
          <p:cNvPr id="6" name="Text Box 5"/>
          <p:cNvSpPr txBox="1"/>
          <p:nvPr/>
        </p:nvSpPr>
        <p:spPr>
          <a:xfrm>
            <a:off x="4004310" y="4566285"/>
            <a:ext cx="1192530"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6</a:t>
            </a:r>
            <a:endParaRPr lang="en-US" sz="2400" b="1">
              <a:solidFill>
                <a:schemeClr val="tx1"/>
              </a:solidFill>
            </a:endParaRPr>
          </a:p>
        </p:txBody>
      </p:sp>
      <p:sp>
        <p:nvSpPr>
          <p:cNvPr id="7" name="Text Box 6"/>
          <p:cNvSpPr txBox="1"/>
          <p:nvPr/>
        </p:nvSpPr>
        <p:spPr>
          <a:xfrm>
            <a:off x="1446530" y="1741805"/>
            <a:ext cx="8451215"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constrain= 1 CPU (Uni processor system)</a:t>
            </a:r>
            <a:endParaRPr lang="en-US" sz="2400" b="1">
              <a:solidFill>
                <a:schemeClr val="tx1"/>
              </a:solidFill>
            </a:endParaRPr>
          </a:p>
        </p:txBody>
      </p:sp>
      <p:cxnSp>
        <p:nvCxnSpPr>
          <p:cNvPr id="3" name="Straight Arrow Connector 2"/>
          <p:cNvCxnSpPr/>
          <p:nvPr/>
        </p:nvCxnSpPr>
        <p:spPr>
          <a:xfrm>
            <a:off x="1425575" y="2893695"/>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1410335" y="3286760"/>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1410335" y="3646170"/>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1" name="Text Box 10"/>
          <p:cNvSpPr txBox="1"/>
          <p:nvPr/>
        </p:nvSpPr>
        <p:spPr>
          <a:xfrm>
            <a:off x="3883025" y="3446780"/>
            <a:ext cx="2479040" cy="398780"/>
          </a:xfrm>
          <a:prstGeom prst="rect">
            <a:avLst/>
          </a:prstGeom>
          <a:noFill/>
        </p:spPr>
        <p:txBody>
          <a:bodyPr wrap="square" rtlCol="0">
            <a:spAutoFit/>
          </a:bodyPr>
          <a:p>
            <a:pPr indent="0" algn="ctr">
              <a:buFont typeface="Arial" panose="020B0604020202020204" pitchFamily="34" charset="0"/>
              <a:buNone/>
            </a:pPr>
            <a:r>
              <a:rPr lang="en-US" sz="2000">
                <a:gradFill>
                  <a:gsLst>
                    <a:gs pos="0">
                      <a:srgbClr val="FE4444"/>
                    </a:gs>
                    <a:gs pos="100000">
                      <a:srgbClr val="832B2B"/>
                    </a:gs>
                  </a:gsLst>
                  <a:lin scaled="0"/>
                </a:gradFill>
              </a:rPr>
              <a:t>critical section</a:t>
            </a:r>
            <a:endParaRPr lang="en-US" sz="2000">
              <a:gradFill>
                <a:gsLst>
                  <a:gs pos="0">
                    <a:srgbClr val="FE4444"/>
                  </a:gs>
                  <a:gs pos="100000">
                    <a:srgbClr val="832B2B"/>
                  </a:gs>
                </a:gsLst>
                <a:lin scaled="0"/>
              </a:gra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29" name="Text Box 28"/>
          <p:cNvSpPr txBox="1"/>
          <p:nvPr/>
        </p:nvSpPr>
        <p:spPr>
          <a:xfrm>
            <a:off x="249491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P1</a:t>
            </a:r>
            <a:endParaRPr lang="en-US" sz="2400" b="1">
              <a:solidFill>
                <a:srgbClr val="FF0000"/>
              </a:solidFill>
            </a:endParaRPr>
          </a:p>
          <a:p>
            <a:pPr indent="0">
              <a:buFont typeface="Arial" panose="020B0604020202020204" pitchFamily="34" charset="0"/>
              <a:buNone/>
            </a:pPr>
            <a:r>
              <a:rPr lang="en-US" sz="2400"/>
              <a:t>int X=Shared ;</a:t>
            </a:r>
            <a:endParaRPr lang="en-US" sz="2400"/>
          </a:p>
          <a:p>
            <a:pPr indent="0">
              <a:buFont typeface="Arial" panose="020B0604020202020204" pitchFamily="34" charset="0"/>
              <a:buNone/>
            </a:pPr>
            <a:r>
              <a:rPr lang="en-US" sz="2400"/>
              <a:t>X++;</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shared=x;</a:t>
            </a:r>
            <a:endParaRPr lang="en-US" sz="2400"/>
          </a:p>
        </p:txBody>
      </p:sp>
      <p:sp>
        <p:nvSpPr>
          <p:cNvPr id="4" name="Text Box 3"/>
          <p:cNvSpPr txBox="1"/>
          <p:nvPr/>
        </p:nvSpPr>
        <p:spPr>
          <a:xfrm>
            <a:off x="609663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P2</a:t>
            </a:r>
            <a:endParaRPr lang="en-US" sz="2400" b="1">
              <a:solidFill>
                <a:srgbClr val="FF0000"/>
              </a:solidFill>
            </a:endParaRPr>
          </a:p>
          <a:p>
            <a:pPr indent="0">
              <a:buFont typeface="Arial" panose="020B0604020202020204" pitchFamily="34" charset="0"/>
              <a:buNone/>
            </a:pPr>
            <a:r>
              <a:rPr lang="en-US" sz="2400"/>
              <a:t>int Y=Shared ;</a:t>
            </a:r>
            <a:endParaRPr lang="en-US" sz="2400"/>
          </a:p>
          <a:p>
            <a:pPr indent="0">
              <a:buFont typeface="Arial" panose="020B0604020202020204" pitchFamily="34" charset="0"/>
              <a:buNone/>
            </a:pPr>
            <a:r>
              <a:rPr lang="en-US" sz="2400"/>
              <a:t>Y--;</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shared=Y;</a:t>
            </a:r>
            <a:endParaRPr lang="en-US" sz="2400"/>
          </a:p>
        </p:txBody>
      </p:sp>
      <p:sp>
        <p:nvSpPr>
          <p:cNvPr id="5" name="Text Box 4"/>
          <p:cNvSpPr txBox="1"/>
          <p:nvPr/>
        </p:nvSpPr>
        <p:spPr>
          <a:xfrm>
            <a:off x="4238625" y="970915"/>
            <a:ext cx="2123440" cy="460375"/>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int shared=5</a:t>
            </a:r>
            <a:endParaRPr lang="en-US" sz="2400"/>
          </a:p>
        </p:txBody>
      </p:sp>
      <p:sp>
        <p:nvSpPr>
          <p:cNvPr id="7" name="Text Box 6"/>
          <p:cNvSpPr txBox="1"/>
          <p:nvPr/>
        </p:nvSpPr>
        <p:spPr>
          <a:xfrm>
            <a:off x="1446530" y="1741805"/>
            <a:ext cx="8451215"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constrain= 1 CPU (Uni processor system)</a:t>
            </a:r>
            <a:endParaRPr lang="en-US" sz="2400" b="1">
              <a:solidFill>
                <a:schemeClr val="tx1"/>
              </a:solidFill>
            </a:endParaRPr>
          </a:p>
        </p:txBody>
      </p:sp>
      <p:cxnSp>
        <p:nvCxnSpPr>
          <p:cNvPr id="3" name="Straight Arrow Connector 2"/>
          <p:cNvCxnSpPr/>
          <p:nvPr/>
        </p:nvCxnSpPr>
        <p:spPr>
          <a:xfrm>
            <a:off x="5210810" y="2893695"/>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5238115" y="3286760"/>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5238115" y="3687445"/>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0" name="Text Box 9"/>
          <p:cNvSpPr txBox="1"/>
          <p:nvPr/>
        </p:nvSpPr>
        <p:spPr>
          <a:xfrm>
            <a:off x="7788910" y="4255770"/>
            <a:ext cx="1192530"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4</a:t>
            </a:r>
            <a:endParaRPr lang="en-US" sz="2400" b="1">
              <a:solidFill>
                <a:schemeClr val="tx1"/>
              </a:solidFill>
            </a:endParaRPr>
          </a:p>
        </p:txBody>
      </p:sp>
      <p:sp>
        <p:nvSpPr>
          <p:cNvPr id="11" name="Text Box 10"/>
          <p:cNvSpPr txBox="1"/>
          <p:nvPr/>
        </p:nvSpPr>
        <p:spPr>
          <a:xfrm>
            <a:off x="7418705" y="3472815"/>
            <a:ext cx="2479040" cy="398780"/>
          </a:xfrm>
          <a:prstGeom prst="rect">
            <a:avLst/>
          </a:prstGeom>
          <a:noFill/>
        </p:spPr>
        <p:txBody>
          <a:bodyPr wrap="square" rtlCol="0">
            <a:spAutoFit/>
          </a:bodyPr>
          <a:p>
            <a:pPr indent="0" algn="ctr">
              <a:buFont typeface="Arial" panose="020B0604020202020204" pitchFamily="34" charset="0"/>
              <a:buNone/>
            </a:pPr>
            <a:r>
              <a:rPr lang="en-US" sz="2000">
                <a:gradFill>
                  <a:gsLst>
                    <a:gs pos="0">
                      <a:srgbClr val="FE4444"/>
                    </a:gs>
                    <a:gs pos="100000">
                      <a:srgbClr val="832B2B"/>
                    </a:gs>
                  </a:gsLst>
                  <a:lin scaled="0"/>
                </a:gradFill>
              </a:rPr>
              <a:t>critical section</a:t>
            </a:r>
            <a:endParaRPr lang="en-US" sz="2000">
              <a:gradFill>
                <a:gsLst>
                  <a:gs pos="0">
                    <a:srgbClr val="FE4444"/>
                  </a:gs>
                  <a:gs pos="100000">
                    <a:srgbClr val="832B2B"/>
                  </a:gs>
                </a:gsLst>
                <a:lin scaled="0"/>
              </a:gra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92555" y="1179830"/>
            <a:ext cx="9406890" cy="44983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29" name="Text Box 28"/>
          <p:cNvSpPr txBox="1"/>
          <p:nvPr/>
        </p:nvSpPr>
        <p:spPr>
          <a:xfrm>
            <a:off x="249491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P1</a:t>
            </a:r>
            <a:endParaRPr lang="en-US" sz="2400" b="1">
              <a:solidFill>
                <a:srgbClr val="FF0000"/>
              </a:solidFill>
            </a:endParaRPr>
          </a:p>
          <a:p>
            <a:pPr indent="0">
              <a:buFont typeface="Arial" panose="020B0604020202020204" pitchFamily="34" charset="0"/>
              <a:buNone/>
            </a:pPr>
            <a:r>
              <a:rPr lang="en-US" sz="2400"/>
              <a:t>int X=Shared ;</a:t>
            </a:r>
            <a:endParaRPr lang="en-US" sz="2400"/>
          </a:p>
          <a:p>
            <a:pPr indent="0">
              <a:buFont typeface="Arial" panose="020B0604020202020204" pitchFamily="34" charset="0"/>
              <a:buNone/>
            </a:pPr>
            <a:r>
              <a:rPr lang="en-US" sz="2400"/>
              <a:t>X++;</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shared=x;</a:t>
            </a:r>
            <a:endParaRPr lang="en-US" sz="2400"/>
          </a:p>
        </p:txBody>
      </p:sp>
      <p:sp>
        <p:nvSpPr>
          <p:cNvPr id="4" name="Text Box 3"/>
          <p:cNvSpPr txBox="1"/>
          <p:nvPr/>
        </p:nvSpPr>
        <p:spPr>
          <a:xfrm>
            <a:off x="609663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P2</a:t>
            </a:r>
            <a:endParaRPr lang="en-US" sz="2400" b="1">
              <a:solidFill>
                <a:srgbClr val="FF0000"/>
              </a:solidFill>
            </a:endParaRPr>
          </a:p>
          <a:p>
            <a:pPr indent="0">
              <a:buFont typeface="Arial" panose="020B0604020202020204" pitchFamily="34" charset="0"/>
              <a:buNone/>
            </a:pPr>
            <a:r>
              <a:rPr lang="en-US" sz="2400"/>
              <a:t>int Y=Shared ;</a:t>
            </a:r>
            <a:endParaRPr lang="en-US" sz="2400"/>
          </a:p>
          <a:p>
            <a:pPr indent="0">
              <a:buFont typeface="Arial" panose="020B0604020202020204" pitchFamily="34" charset="0"/>
              <a:buNone/>
            </a:pPr>
            <a:r>
              <a:rPr lang="en-US" sz="2400"/>
              <a:t>Y--;</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shared=Y;</a:t>
            </a:r>
            <a:endParaRPr lang="en-US" sz="2400"/>
          </a:p>
        </p:txBody>
      </p:sp>
      <p:sp>
        <p:nvSpPr>
          <p:cNvPr id="5" name="Text Box 4"/>
          <p:cNvSpPr txBox="1"/>
          <p:nvPr/>
        </p:nvSpPr>
        <p:spPr>
          <a:xfrm>
            <a:off x="4238625" y="970915"/>
            <a:ext cx="2123440" cy="460375"/>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int shared=5</a:t>
            </a:r>
            <a:endParaRPr lang="en-US" sz="2400"/>
          </a:p>
        </p:txBody>
      </p:sp>
      <p:sp>
        <p:nvSpPr>
          <p:cNvPr id="6" name="Text Box 5"/>
          <p:cNvSpPr txBox="1"/>
          <p:nvPr/>
        </p:nvSpPr>
        <p:spPr>
          <a:xfrm>
            <a:off x="2701290" y="4551045"/>
            <a:ext cx="2092960" cy="82994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shared=6</a:t>
            </a:r>
            <a:endParaRPr lang="en-US" sz="2400" b="1">
              <a:solidFill>
                <a:schemeClr val="tx1"/>
              </a:solidFill>
            </a:endParaRPr>
          </a:p>
          <a:p>
            <a:pPr indent="0" algn="ctr">
              <a:buFont typeface="Arial" panose="020B0604020202020204" pitchFamily="34" charset="0"/>
              <a:buNone/>
            </a:pPr>
            <a:r>
              <a:rPr lang="en-US" sz="2400" b="1">
                <a:solidFill>
                  <a:schemeClr val="tx1"/>
                </a:solidFill>
              </a:rPr>
              <a:t>terminte</a:t>
            </a:r>
            <a:endParaRPr lang="en-US" sz="2400" b="1">
              <a:solidFill>
                <a:schemeClr val="tx1"/>
              </a:solidFill>
            </a:endParaRPr>
          </a:p>
        </p:txBody>
      </p:sp>
      <p:sp>
        <p:nvSpPr>
          <p:cNvPr id="7" name="Text Box 6"/>
          <p:cNvSpPr txBox="1"/>
          <p:nvPr/>
        </p:nvSpPr>
        <p:spPr>
          <a:xfrm>
            <a:off x="1446530" y="1741805"/>
            <a:ext cx="8451215"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constrain= 1 CPU (Uni processor system)</a:t>
            </a:r>
            <a:endParaRPr lang="en-US" sz="2400" b="1">
              <a:solidFill>
                <a:schemeClr val="tx1"/>
              </a:solidFill>
            </a:endParaRPr>
          </a:p>
        </p:txBody>
      </p:sp>
      <p:cxnSp>
        <p:nvCxnSpPr>
          <p:cNvPr id="3" name="Straight Arrow Connector 2"/>
          <p:cNvCxnSpPr/>
          <p:nvPr/>
        </p:nvCxnSpPr>
        <p:spPr>
          <a:xfrm>
            <a:off x="1425575" y="2893695"/>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1410335" y="3286760"/>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1410335" y="3646170"/>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p:nvPr/>
        </p:nvCxnSpPr>
        <p:spPr>
          <a:xfrm>
            <a:off x="1471295" y="4007485"/>
            <a:ext cx="1023620"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29" name="Text Box 28"/>
          <p:cNvSpPr txBox="1"/>
          <p:nvPr/>
        </p:nvSpPr>
        <p:spPr>
          <a:xfrm>
            <a:off x="249491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P1</a:t>
            </a:r>
            <a:endParaRPr lang="en-US" sz="2400" b="1">
              <a:solidFill>
                <a:srgbClr val="FF0000"/>
              </a:solidFill>
            </a:endParaRPr>
          </a:p>
          <a:p>
            <a:pPr indent="0">
              <a:buFont typeface="Arial" panose="020B0604020202020204" pitchFamily="34" charset="0"/>
              <a:buNone/>
            </a:pPr>
            <a:r>
              <a:rPr lang="en-US" sz="2400"/>
              <a:t>int X=Shared ;</a:t>
            </a:r>
            <a:endParaRPr lang="en-US" sz="2400"/>
          </a:p>
          <a:p>
            <a:pPr indent="0">
              <a:buFont typeface="Arial" panose="020B0604020202020204" pitchFamily="34" charset="0"/>
              <a:buNone/>
            </a:pPr>
            <a:r>
              <a:rPr lang="en-US" sz="2400"/>
              <a:t>X++;</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shared=x;</a:t>
            </a:r>
            <a:endParaRPr lang="en-US" sz="2400"/>
          </a:p>
        </p:txBody>
      </p:sp>
      <p:sp>
        <p:nvSpPr>
          <p:cNvPr id="4" name="Text Box 3"/>
          <p:cNvSpPr txBox="1"/>
          <p:nvPr/>
        </p:nvSpPr>
        <p:spPr>
          <a:xfrm>
            <a:off x="609663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P2</a:t>
            </a:r>
            <a:endParaRPr lang="en-US" sz="2400" b="1">
              <a:solidFill>
                <a:srgbClr val="FF0000"/>
              </a:solidFill>
            </a:endParaRPr>
          </a:p>
          <a:p>
            <a:pPr indent="0">
              <a:buFont typeface="Arial" panose="020B0604020202020204" pitchFamily="34" charset="0"/>
              <a:buNone/>
            </a:pPr>
            <a:r>
              <a:rPr lang="en-US" sz="2400"/>
              <a:t>int Y=Shared ;</a:t>
            </a:r>
            <a:endParaRPr lang="en-US" sz="2400"/>
          </a:p>
          <a:p>
            <a:pPr indent="0">
              <a:buFont typeface="Arial" panose="020B0604020202020204" pitchFamily="34" charset="0"/>
              <a:buNone/>
            </a:pPr>
            <a:r>
              <a:rPr lang="en-US" sz="2400"/>
              <a:t>Y--;</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shared=Y;</a:t>
            </a:r>
            <a:endParaRPr lang="en-US" sz="2400"/>
          </a:p>
        </p:txBody>
      </p:sp>
      <p:sp>
        <p:nvSpPr>
          <p:cNvPr id="5" name="Text Box 4"/>
          <p:cNvSpPr txBox="1"/>
          <p:nvPr/>
        </p:nvSpPr>
        <p:spPr>
          <a:xfrm>
            <a:off x="4238625" y="970915"/>
            <a:ext cx="2123440" cy="460375"/>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int shared=5</a:t>
            </a:r>
            <a:endParaRPr lang="en-US" sz="2400"/>
          </a:p>
        </p:txBody>
      </p:sp>
      <p:sp>
        <p:nvSpPr>
          <p:cNvPr id="7" name="Text Box 6"/>
          <p:cNvSpPr txBox="1"/>
          <p:nvPr/>
        </p:nvSpPr>
        <p:spPr>
          <a:xfrm>
            <a:off x="1446530" y="1741805"/>
            <a:ext cx="8451215"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constrain= 1 CPU (Uni processor system)</a:t>
            </a:r>
            <a:endParaRPr lang="en-US" sz="2400" b="1">
              <a:solidFill>
                <a:schemeClr val="tx1"/>
              </a:solidFill>
            </a:endParaRPr>
          </a:p>
        </p:txBody>
      </p:sp>
      <p:cxnSp>
        <p:nvCxnSpPr>
          <p:cNvPr id="3" name="Straight Arrow Connector 2"/>
          <p:cNvCxnSpPr/>
          <p:nvPr/>
        </p:nvCxnSpPr>
        <p:spPr>
          <a:xfrm>
            <a:off x="5210810" y="2893695"/>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5238115" y="3286760"/>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5238115" y="3687445"/>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0" name="Text Box 9"/>
          <p:cNvSpPr txBox="1"/>
          <p:nvPr/>
        </p:nvSpPr>
        <p:spPr>
          <a:xfrm>
            <a:off x="7788910" y="4255770"/>
            <a:ext cx="2324100" cy="82994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shared=4</a:t>
            </a:r>
            <a:endParaRPr lang="en-US" sz="2400" b="1">
              <a:solidFill>
                <a:schemeClr val="tx1"/>
              </a:solidFill>
            </a:endParaRPr>
          </a:p>
          <a:p>
            <a:pPr indent="0" algn="ctr">
              <a:buFont typeface="Arial" panose="020B0604020202020204" pitchFamily="34" charset="0"/>
              <a:buNone/>
            </a:pPr>
            <a:r>
              <a:rPr lang="en-US" sz="2400" b="1">
                <a:solidFill>
                  <a:schemeClr val="tx1"/>
                </a:solidFill>
              </a:rPr>
              <a:t>terminate</a:t>
            </a:r>
            <a:endParaRPr lang="en-US" sz="2400" b="1">
              <a:solidFill>
                <a:schemeClr val="tx1"/>
              </a:solidFill>
            </a:endParaRPr>
          </a:p>
        </p:txBody>
      </p:sp>
      <p:cxnSp>
        <p:nvCxnSpPr>
          <p:cNvPr id="6" name="Straight Arrow Connector 5"/>
          <p:cNvCxnSpPr/>
          <p:nvPr/>
        </p:nvCxnSpPr>
        <p:spPr>
          <a:xfrm>
            <a:off x="5197475" y="3997325"/>
            <a:ext cx="86804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a:t>
            </a:r>
            <a:endParaRPr lang="en-US"/>
          </a:p>
        </p:txBody>
      </p:sp>
      <p:sp>
        <p:nvSpPr>
          <p:cNvPr id="29" name="Text Box 28"/>
          <p:cNvSpPr txBox="1"/>
          <p:nvPr/>
        </p:nvSpPr>
        <p:spPr>
          <a:xfrm>
            <a:off x="249491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P1</a:t>
            </a:r>
            <a:endParaRPr lang="en-US" sz="2400" b="1">
              <a:solidFill>
                <a:srgbClr val="FF0000"/>
              </a:solidFill>
            </a:endParaRPr>
          </a:p>
          <a:p>
            <a:pPr indent="0">
              <a:buFont typeface="Arial" panose="020B0604020202020204" pitchFamily="34" charset="0"/>
              <a:buNone/>
            </a:pPr>
            <a:r>
              <a:rPr lang="en-US" sz="2400"/>
              <a:t>int X=Shared ;</a:t>
            </a:r>
            <a:endParaRPr lang="en-US" sz="2400"/>
          </a:p>
          <a:p>
            <a:pPr indent="0">
              <a:buFont typeface="Arial" panose="020B0604020202020204" pitchFamily="34" charset="0"/>
              <a:buNone/>
            </a:pPr>
            <a:r>
              <a:rPr lang="en-US" sz="2400"/>
              <a:t>X++;</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shared=x;</a:t>
            </a:r>
            <a:endParaRPr lang="en-US" sz="2400"/>
          </a:p>
        </p:txBody>
      </p:sp>
      <p:sp>
        <p:nvSpPr>
          <p:cNvPr id="4" name="Text Box 3"/>
          <p:cNvSpPr txBox="1"/>
          <p:nvPr/>
        </p:nvSpPr>
        <p:spPr>
          <a:xfrm>
            <a:off x="6096635" y="2317750"/>
            <a:ext cx="2123440" cy="1938020"/>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P2</a:t>
            </a:r>
            <a:endParaRPr lang="en-US" sz="2400" b="1">
              <a:solidFill>
                <a:srgbClr val="FF0000"/>
              </a:solidFill>
            </a:endParaRPr>
          </a:p>
          <a:p>
            <a:pPr indent="0">
              <a:buFont typeface="Arial" panose="020B0604020202020204" pitchFamily="34" charset="0"/>
              <a:buNone/>
            </a:pPr>
            <a:r>
              <a:rPr lang="en-US" sz="2400"/>
              <a:t>int Y=Shared ;</a:t>
            </a:r>
            <a:endParaRPr lang="en-US" sz="2400"/>
          </a:p>
          <a:p>
            <a:pPr indent="0">
              <a:buFont typeface="Arial" panose="020B0604020202020204" pitchFamily="34" charset="0"/>
              <a:buNone/>
            </a:pPr>
            <a:r>
              <a:rPr lang="en-US" sz="2400"/>
              <a:t>Y--;</a:t>
            </a:r>
            <a:endParaRPr lang="en-US" sz="2400"/>
          </a:p>
          <a:p>
            <a:pPr indent="0">
              <a:buFont typeface="Arial" panose="020B0604020202020204" pitchFamily="34" charset="0"/>
              <a:buNone/>
            </a:pPr>
            <a:r>
              <a:rPr lang="en-US" sz="2400"/>
              <a:t>sleep(1);</a:t>
            </a:r>
            <a:endParaRPr lang="en-US" sz="2400"/>
          </a:p>
          <a:p>
            <a:pPr indent="0">
              <a:buFont typeface="Arial" panose="020B0604020202020204" pitchFamily="34" charset="0"/>
              <a:buNone/>
            </a:pPr>
            <a:r>
              <a:rPr lang="en-US" sz="2400"/>
              <a:t>shared=Y;</a:t>
            </a:r>
            <a:endParaRPr lang="en-US" sz="2400"/>
          </a:p>
        </p:txBody>
      </p:sp>
      <p:sp>
        <p:nvSpPr>
          <p:cNvPr id="5" name="Text Box 4"/>
          <p:cNvSpPr txBox="1"/>
          <p:nvPr/>
        </p:nvSpPr>
        <p:spPr>
          <a:xfrm>
            <a:off x="4238625" y="970915"/>
            <a:ext cx="2123440" cy="460375"/>
          </a:xfrm>
          <a:prstGeom prst="rect">
            <a:avLst/>
          </a:prstGeom>
          <a:noFill/>
        </p:spPr>
        <p:txBody>
          <a:bodyPr wrap="square" rtlCol="0">
            <a:spAutoFit/>
          </a:bodyPr>
          <a:p>
            <a:pPr indent="0" algn="ctr">
              <a:buFont typeface="Arial" panose="020B0604020202020204" pitchFamily="34" charset="0"/>
              <a:buNone/>
            </a:pPr>
            <a:r>
              <a:rPr lang="en-US" sz="2400" b="1">
                <a:solidFill>
                  <a:srgbClr val="FF0000"/>
                </a:solidFill>
              </a:rPr>
              <a:t>int shared=5</a:t>
            </a:r>
            <a:endParaRPr lang="en-US" sz="2400"/>
          </a:p>
        </p:txBody>
      </p:sp>
      <p:sp>
        <p:nvSpPr>
          <p:cNvPr id="6" name="Text Box 5"/>
          <p:cNvSpPr txBox="1"/>
          <p:nvPr/>
        </p:nvSpPr>
        <p:spPr>
          <a:xfrm>
            <a:off x="6362065" y="970915"/>
            <a:ext cx="1192530"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6   4</a:t>
            </a:r>
            <a:endParaRPr lang="en-US" sz="2400" b="1">
              <a:solidFill>
                <a:schemeClr val="tx1"/>
              </a:solidFill>
            </a:endParaRPr>
          </a:p>
        </p:txBody>
      </p:sp>
      <p:sp>
        <p:nvSpPr>
          <p:cNvPr id="7" name="Text Box 6"/>
          <p:cNvSpPr txBox="1"/>
          <p:nvPr/>
        </p:nvSpPr>
        <p:spPr>
          <a:xfrm>
            <a:off x="1446530" y="1741805"/>
            <a:ext cx="8451215" cy="460375"/>
          </a:xfrm>
          <a:prstGeom prst="rect">
            <a:avLst/>
          </a:prstGeom>
          <a:noFill/>
        </p:spPr>
        <p:txBody>
          <a:bodyPr wrap="square" rtlCol="0">
            <a:spAutoFit/>
          </a:bodyPr>
          <a:p>
            <a:pPr indent="0" algn="ctr">
              <a:buFont typeface="Arial" panose="020B0604020202020204" pitchFamily="34" charset="0"/>
              <a:buNone/>
            </a:pPr>
            <a:r>
              <a:rPr lang="en-US" sz="2400" b="1">
                <a:solidFill>
                  <a:schemeClr val="tx1"/>
                </a:solidFill>
              </a:rPr>
              <a:t>constrain= 1 CPU (Uni processor system)</a:t>
            </a:r>
            <a:endParaRPr lang="en-US" sz="2400" b="1">
              <a:solidFill>
                <a:schemeClr val="tx1"/>
              </a:solidFill>
            </a:endParaRPr>
          </a:p>
        </p:txBody>
      </p:sp>
      <p:sp>
        <p:nvSpPr>
          <p:cNvPr id="3" name="Text Box 2"/>
          <p:cNvSpPr txBox="1"/>
          <p:nvPr/>
        </p:nvSpPr>
        <p:spPr>
          <a:xfrm>
            <a:off x="1447165" y="4746625"/>
            <a:ext cx="10291445" cy="1198880"/>
          </a:xfrm>
          <a:prstGeom prst="rect">
            <a:avLst/>
          </a:prstGeom>
          <a:noFill/>
        </p:spPr>
        <p:txBody>
          <a:bodyPr wrap="square" rtlCol="0">
            <a:spAutoFit/>
          </a:bodyPr>
          <a:p>
            <a:pPr indent="0" algn="ctr">
              <a:buFont typeface="Arial" panose="020B0604020202020204" pitchFamily="34" charset="0"/>
              <a:buNone/>
            </a:pPr>
            <a:r>
              <a:rPr lang="en-US" sz="2400">
                <a:solidFill>
                  <a:schemeClr val="tx1"/>
                </a:solidFill>
              </a:rPr>
              <a:t>if we add or sub from some value it return back to its origin. but here come wrong because both process are not syncronized. This problem called Race condition.</a:t>
            </a:r>
            <a:endParaRPr lang="en-US" sz="2400">
              <a:solidFill>
                <a:schemeClr val="tx1"/>
              </a:solidFill>
            </a:endParaRPr>
          </a:p>
        </p:txBody>
      </p:sp>
      <p:sp>
        <p:nvSpPr>
          <p:cNvPr id="8" name="Flowchart: Summing Junction 7"/>
          <p:cNvSpPr/>
          <p:nvPr/>
        </p:nvSpPr>
        <p:spPr>
          <a:xfrm>
            <a:off x="7554595" y="773430"/>
            <a:ext cx="664845" cy="657225"/>
          </a:xfrm>
          <a:prstGeom prst="flowChartSummingJunction">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Rounded Rectangle 8"/>
          <p:cNvSpPr/>
          <p:nvPr/>
        </p:nvSpPr>
        <p:spPr>
          <a:xfrm>
            <a:off x="3436620" y="6066155"/>
            <a:ext cx="7042785" cy="636905"/>
          </a:xfrm>
          <a:prstGeom prst="roundRect">
            <a:avLst/>
          </a:prstGeom>
          <a:gradFill rotWithShape="0">
            <a:gsLst>
              <a:gs pos="0">
                <a:srgbClr val="9EE256"/>
              </a:gs>
              <a:gs pos="100000">
                <a:srgbClr val="52762D"/>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457200" lvl="1" indent="0" algn="ctr">
              <a:buNone/>
            </a:pPr>
            <a:r>
              <a:rPr lang="en-US" b="1" dirty="0">
                <a:sym typeface="+mn-ea"/>
              </a:rPr>
              <a:t>This roblem solved by various syncronization mechanism</a:t>
            </a: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t>what are conditions/ objective required for the perfect syncronization</a:t>
            </a:r>
            <a:endParaRPr lang="en-US" sz="2800"/>
          </a:p>
        </p:txBody>
      </p:sp>
      <p:sp>
        <p:nvSpPr>
          <p:cNvPr id="3" name="Content Placeholder 2"/>
          <p:cNvSpPr>
            <a:spLocks noGrp="1"/>
          </p:cNvSpPr>
          <p:nvPr>
            <p:ph idx="1"/>
          </p:nvPr>
        </p:nvSpPr>
        <p:spPr>
          <a:xfrm>
            <a:off x="609600" y="1174750"/>
            <a:ext cx="8013700" cy="3232150"/>
          </a:xfrm>
        </p:spPr>
        <p:txBody>
          <a:bodyPr/>
          <a:p>
            <a:pPr marL="0" indent="0" algn="just">
              <a:buNone/>
            </a:pPr>
            <a:r>
              <a:rPr lang="en-US" sz="2000">
                <a:solidFill>
                  <a:schemeClr val="tx1"/>
                </a:solidFill>
              </a:rPr>
              <a:t>Every syncronization mechanism to acheive perfect process syncronization it should be fully satisfy following conditions.</a:t>
            </a:r>
            <a:endParaRPr lang="en-US" sz="2000">
              <a:solidFill>
                <a:schemeClr val="tx1"/>
              </a:solidFill>
            </a:endParaRPr>
          </a:p>
          <a:p>
            <a:pPr algn="just"/>
            <a:r>
              <a:rPr lang="en-US" sz="2000" b="1">
                <a:solidFill>
                  <a:schemeClr val="tx1"/>
                </a:solidFill>
              </a:rPr>
              <a:t>Mutual Exclusion</a:t>
            </a:r>
            <a:r>
              <a:rPr lang="en-US" sz="2000">
                <a:solidFill>
                  <a:schemeClr val="tx1"/>
                </a:solidFill>
              </a:rPr>
              <a:t> </a:t>
            </a:r>
            <a:endParaRPr lang="en-US" sz="2000">
              <a:solidFill>
                <a:schemeClr val="tx1"/>
              </a:solidFill>
            </a:endParaRPr>
          </a:p>
          <a:p>
            <a:pPr lvl="1" algn="just"/>
            <a:r>
              <a:rPr lang="en-US" sz="1750">
                <a:solidFill>
                  <a:schemeClr val="tx1"/>
                </a:solidFill>
              </a:rPr>
              <a:t>At a time one process exist /access in critical section, other process have to wait outside the </a:t>
            </a:r>
            <a:r>
              <a:rPr lang="en-US" sz="1750">
                <a:solidFill>
                  <a:schemeClr val="tx1"/>
                </a:solidFill>
                <a:sym typeface="+mn-ea"/>
              </a:rPr>
              <a:t>critical section/ cannot allow the entery.</a:t>
            </a:r>
            <a:endParaRPr lang="en-US" sz="1750">
              <a:solidFill>
                <a:schemeClr val="tx1"/>
              </a:solidFill>
            </a:endParaRPr>
          </a:p>
          <a:p>
            <a:pPr algn="just"/>
            <a:r>
              <a:rPr lang="en-US" sz="2000" b="1">
                <a:solidFill>
                  <a:schemeClr val="tx1"/>
                </a:solidFill>
              </a:rPr>
              <a:t>Progress</a:t>
            </a:r>
            <a:r>
              <a:rPr lang="en-US" sz="2000">
                <a:solidFill>
                  <a:schemeClr val="tx1"/>
                </a:solidFill>
              </a:rPr>
              <a:t> </a:t>
            </a:r>
            <a:endParaRPr lang="en-US" sz="2000">
              <a:solidFill>
                <a:schemeClr val="tx1"/>
              </a:solidFill>
            </a:endParaRPr>
          </a:p>
          <a:p>
            <a:pPr lvl="1" algn="just"/>
            <a:r>
              <a:rPr lang="en-US" sz="1750">
                <a:solidFill>
                  <a:schemeClr val="tx1"/>
                </a:solidFill>
              </a:rPr>
              <a:t>if P1 not intrested to access </a:t>
            </a:r>
            <a:r>
              <a:rPr lang="en-US" sz="1750">
                <a:solidFill>
                  <a:schemeClr val="tx1"/>
                </a:solidFill>
                <a:sym typeface="+mn-ea"/>
              </a:rPr>
              <a:t>critical section. At the same time other process intrested to access critical section but P1 stopping P2 to get access the critical section). This condition should be satisfy. it should never stop other procces to get access of critical section</a:t>
            </a:r>
            <a:endParaRPr lang="en-US" sz="1750">
              <a:solidFill>
                <a:schemeClr val="tx1"/>
              </a:solidFill>
            </a:endParaRPr>
          </a:p>
          <a:p>
            <a:pPr algn="just"/>
            <a:r>
              <a:rPr lang="en-US" sz="2000" b="1">
                <a:solidFill>
                  <a:schemeClr val="tx1"/>
                </a:solidFill>
              </a:rPr>
              <a:t>Bounded waiting </a:t>
            </a:r>
            <a:endParaRPr lang="en-US" sz="2000" b="1">
              <a:solidFill>
                <a:schemeClr val="tx1"/>
              </a:solidFill>
            </a:endParaRPr>
          </a:p>
          <a:p>
            <a:pPr lvl="1" algn="just"/>
            <a:r>
              <a:rPr lang="en-US" sz="1750">
                <a:solidFill>
                  <a:schemeClr val="tx1"/>
                </a:solidFill>
              </a:rPr>
              <a:t>When </a:t>
            </a:r>
            <a:r>
              <a:rPr lang="en-US" sz="1750">
                <a:solidFill>
                  <a:schemeClr val="tx1"/>
                </a:solidFill>
                <a:sym typeface="+mn-ea"/>
              </a:rPr>
              <a:t>P1 get access critical section. it should be inform other processes about their brust time before getting access.if brust time is infinite so it is the voilation of bounded waiting.</a:t>
            </a:r>
            <a:endParaRPr lang="en-US" sz="1750">
              <a:solidFill>
                <a:schemeClr val="tx1"/>
              </a:solidFill>
              <a:sym typeface="+mn-ea"/>
            </a:endParaRPr>
          </a:p>
          <a:p>
            <a:pPr algn="just"/>
            <a:r>
              <a:rPr lang="en-US" sz="2000" b="1">
                <a:solidFill>
                  <a:schemeClr val="tx1"/>
                </a:solidFill>
                <a:sym typeface="+mn-ea"/>
              </a:rPr>
              <a:t>No assumption related to H/W and speed</a:t>
            </a:r>
            <a:endParaRPr lang="en-US" sz="2000" b="1">
              <a:solidFill>
                <a:schemeClr val="tx1"/>
              </a:solidFill>
              <a:sym typeface="+mn-ea"/>
            </a:endParaRPr>
          </a:p>
          <a:p>
            <a:pPr lvl="1" algn="just"/>
            <a:r>
              <a:rPr lang="en-US" sz="1750">
                <a:sym typeface="+mn-ea"/>
              </a:rPr>
              <a:t>Every syncronization mechanism </a:t>
            </a:r>
            <a:r>
              <a:rPr lang="en-US" sz="1750">
                <a:solidFill>
                  <a:schemeClr val="tx1"/>
                </a:solidFill>
                <a:sym typeface="+mn-ea"/>
              </a:rPr>
              <a:t> should compatible with each and every H/W  and their speed. </a:t>
            </a:r>
            <a:r>
              <a:rPr lang="en-US" sz="1750">
                <a:sym typeface="+mn-ea"/>
              </a:rPr>
              <a:t>Every syncronization mechanism should be portable (mean work on every OS).</a:t>
            </a:r>
            <a:endParaRPr lang="en-US" sz="1750">
              <a:solidFill>
                <a:schemeClr val="tx1"/>
              </a:solidFill>
              <a:sym typeface="+mn-ea"/>
            </a:endParaRPr>
          </a:p>
          <a:p>
            <a:pPr algn="just"/>
            <a:endParaRPr lang="en-US" sz="2000">
              <a:solidFill>
                <a:schemeClr val="tx1"/>
              </a:solidFill>
              <a:sym typeface="+mn-ea"/>
            </a:endParaRPr>
          </a:p>
          <a:p>
            <a:pPr algn="just"/>
            <a:endParaRPr lang="en-US" sz="2000">
              <a:solidFill>
                <a:schemeClr val="tx1"/>
              </a:solidFill>
            </a:endParaRPr>
          </a:p>
          <a:p>
            <a:pPr marL="0" indent="0" algn="just">
              <a:buNone/>
            </a:pPr>
            <a:endParaRPr lang="en-US" sz="2000">
              <a:solidFill>
                <a:schemeClr val="tx1"/>
              </a:solidFill>
            </a:endParaRPr>
          </a:p>
        </p:txBody>
      </p:sp>
      <p:sp>
        <p:nvSpPr>
          <p:cNvPr id="4" name="Rectangles 3"/>
          <p:cNvSpPr/>
          <p:nvPr/>
        </p:nvSpPr>
        <p:spPr>
          <a:xfrm>
            <a:off x="8604250" y="1953895"/>
            <a:ext cx="3629660" cy="62039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Oval 4"/>
          <p:cNvSpPr/>
          <p:nvPr/>
        </p:nvSpPr>
        <p:spPr>
          <a:xfrm>
            <a:off x="8980805" y="27768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Oval 5"/>
          <p:cNvSpPr/>
          <p:nvPr/>
        </p:nvSpPr>
        <p:spPr>
          <a:xfrm>
            <a:off x="10605770" y="27768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Synronization Mechanism</a:t>
            </a:r>
            <a:endParaRPr lang="en-US"/>
          </a:p>
        </p:txBody>
      </p:sp>
      <p:sp>
        <p:nvSpPr>
          <p:cNvPr id="4" name="Rectangles 3"/>
          <p:cNvSpPr/>
          <p:nvPr/>
        </p:nvSpPr>
        <p:spPr>
          <a:xfrm>
            <a:off x="342265" y="4687570"/>
            <a:ext cx="4714240" cy="94551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   </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Oval 4"/>
          <p:cNvSpPr/>
          <p:nvPr/>
        </p:nvSpPr>
        <p:spPr>
          <a:xfrm>
            <a:off x="4233545" y="4741545"/>
            <a:ext cx="822960" cy="837565"/>
          </a:xfrm>
          <a:prstGeom prst="ellipse">
            <a:avLst/>
          </a:prstGeom>
          <a:gradFill rotWithShape="0">
            <a:gsLst>
              <a:gs pos="0">
                <a:srgbClr val="E30000"/>
              </a:gs>
              <a:gs pos="100000">
                <a:srgbClr val="760303"/>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graphicFrame>
        <p:nvGraphicFramePr>
          <p:cNvPr id="7" name="Diagram 6"/>
          <p:cNvGraphicFramePr/>
          <p:nvPr/>
        </p:nvGraphicFramePr>
        <p:xfrm>
          <a:off x="2296795" y="1208405"/>
          <a:ext cx="7025005" cy="27825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Oval 7"/>
          <p:cNvSpPr/>
          <p:nvPr/>
        </p:nvSpPr>
        <p:spPr>
          <a:xfrm>
            <a:off x="11124565" y="1894205"/>
            <a:ext cx="822960" cy="837565"/>
          </a:xfrm>
          <a:prstGeom prst="ellipse">
            <a:avLst/>
          </a:prstGeom>
          <a:gradFill rotWithShape="0">
            <a:gsLst>
              <a:gs pos="0">
                <a:srgbClr val="E30000"/>
              </a:gs>
              <a:gs pos="100000">
                <a:srgbClr val="760303"/>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269240" y="5779135"/>
            <a:ext cx="5131435" cy="922020"/>
          </a:xfrm>
          <a:prstGeom prst="rect">
            <a:avLst/>
          </a:prstGeom>
          <a:noFill/>
        </p:spPr>
        <p:txBody>
          <a:bodyPr wrap="square" rtlCol="0">
            <a:spAutoFit/>
          </a:bodyPr>
          <a:p>
            <a:pPr indent="0" algn="ctr">
              <a:buFont typeface="Arial" panose="020B0604020202020204" pitchFamily="34" charset="0"/>
              <a:buNone/>
            </a:pPr>
            <a:r>
              <a:rPr lang="en-US">
                <a:solidFill>
                  <a:schemeClr val="tx1"/>
                </a:solidFill>
              </a:rPr>
              <a:t>When P1 access CS and P2 waiting for it. if P2 waiting for Critical section in CPU it wasting CPU Time</a:t>
            </a:r>
            <a:endParaRPr lang="en-US">
              <a:solidFill>
                <a:schemeClr val="tx1"/>
              </a:solidFill>
            </a:endParaRPr>
          </a:p>
        </p:txBody>
      </p:sp>
      <p:cxnSp>
        <p:nvCxnSpPr>
          <p:cNvPr id="3" name="Straight Arrow Connector 2"/>
          <p:cNvCxnSpPr/>
          <p:nvPr/>
        </p:nvCxnSpPr>
        <p:spPr>
          <a:xfrm flipH="1">
            <a:off x="3806825" y="3731260"/>
            <a:ext cx="697865" cy="94615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9" name="Rectangles 8"/>
          <p:cNvSpPr/>
          <p:nvPr/>
        </p:nvSpPr>
        <p:spPr>
          <a:xfrm>
            <a:off x="7139305" y="4655185"/>
            <a:ext cx="4714240" cy="94551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   </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0" name="Oval 9"/>
          <p:cNvSpPr/>
          <p:nvPr/>
        </p:nvSpPr>
        <p:spPr>
          <a:xfrm>
            <a:off x="11030585" y="4687570"/>
            <a:ext cx="822960" cy="837565"/>
          </a:xfrm>
          <a:prstGeom prst="ellipse">
            <a:avLst/>
          </a:prstGeom>
          <a:gradFill rotWithShape="0">
            <a:gsLst>
              <a:gs pos="0">
                <a:srgbClr val="E30000"/>
              </a:gs>
              <a:gs pos="100000">
                <a:srgbClr val="760303"/>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1" name="Text Box 10"/>
          <p:cNvSpPr txBox="1"/>
          <p:nvPr/>
        </p:nvSpPr>
        <p:spPr>
          <a:xfrm>
            <a:off x="6816090" y="5724525"/>
            <a:ext cx="5131435" cy="645160"/>
          </a:xfrm>
          <a:prstGeom prst="rect">
            <a:avLst/>
          </a:prstGeom>
          <a:noFill/>
        </p:spPr>
        <p:txBody>
          <a:bodyPr wrap="square" rtlCol="0">
            <a:spAutoFit/>
          </a:bodyPr>
          <a:p>
            <a:pPr indent="0" algn="ctr">
              <a:buFont typeface="Arial" panose="020B0604020202020204" pitchFamily="34" charset="0"/>
              <a:buNone/>
            </a:pPr>
            <a:r>
              <a:rPr lang="en-US">
                <a:solidFill>
                  <a:schemeClr val="tx1"/>
                </a:solidFill>
              </a:rPr>
              <a:t>When P1 access CS and P2 waiting for it but P2 not wait in CPU so it  not wasting CPU Time</a:t>
            </a:r>
            <a:endParaRPr lang="en-US">
              <a:solidFill>
                <a:schemeClr val="tx1"/>
              </a:solidFill>
            </a:endParaRPr>
          </a:p>
        </p:txBody>
      </p:sp>
      <p:cxnSp>
        <p:nvCxnSpPr>
          <p:cNvPr id="12" name="Straight Arrow Connector 11"/>
          <p:cNvCxnSpPr/>
          <p:nvPr/>
        </p:nvCxnSpPr>
        <p:spPr>
          <a:xfrm>
            <a:off x="7452360" y="3746500"/>
            <a:ext cx="1178560" cy="8534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921" y="1066165"/>
            <a:ext cx="9211733" cy="1082675"/>
          </a:xfrm>
        </p:spPr>
        <p:txBody>
          <a:bodyPr/>
          <a:lstStyle/>
          <a:p>
            <a:pPr algn="ctr"/>
            <a:r>
              <a:rPr lang="en-US" b="1" dirty="0"/>
              <a:t>Process Syncronization</a:t>
            </a:r>
            <a:endParaRPr lang="en-US" b="1" dirty="0"/>
          </a:p>
        </p:txBody>
      </p:sp>
      <p:sp>
        <p:nvSpPr>
          <p:cNvPr id="3" name="Subtitle 2"/>
          <p:cNvSpPr>
            <a:spLocks noGrp="1"/>
          </p:cNvSpPr>
          <p:nvPr>
            <p:ph type="subTitle" idx="1"/>
          </p:nvPr>
        </p:nvSpPr>
        <p:spPr>
          <a:xfrm>
            <a:off x="2280921" y="2396490"/>
            <a:ext cx="9218083" cy="1752600"/>
          </a:xfrm>
        </p:spPr>
        <p:txBody>
          <a:bodyPr/>
          <a:p>
            <a:pPr algn="l"/>
            <a:r>
              <a:rPr lang="en-US" sz="2400" b="1">
                <a:sym typeface="+mn-ea"/>
              </a:rPr>
              <a:t>Synronization Mechanism</a:t>
            </a:r>
            <a:endParaRPr lang="en-US" sz="2400" b="1"/>
          </a:p>
          <a:p>
            <a:pPr algn="ctr"/>
            <a:r>
              <a:rPr lang="en-US" sz="2400" b="1">
                <a:sym typeface="+mn-ea"/>
              </a:rPr>
              <a:t>Lock variable(1st Solution)</a:t>
            </a:r>
            <a:endParaRPr lang="en-US" sz="2400" b="1">
              <a:sym typeface="+mn-ea"/>
            </a:endParaRPr>
          </a:p>
          <a:p>
            <a:pPr algn="ctr"/>
            <a:r>
              <a:rPr lang="en-US" sz="2400" b="1">
                <a:sym typeface="+mn-ea"/>
              </a:rPr>
              <a:t>Solution o</a:t>
            </a:r>
            <a:r>
              <a:rPr lang="en-US" sz="2400" b="1">
                <a:sym typeface="+mn-ea"/>
              </a:rPr>
              <a:t>f Critical solution(Busy waiting)</a:t>
            </a:r>
            <a:endParaRPr lang="en-US" sz="2400" b="1">
              <a:sym typeface="+mn-ea"/>
            </a:endParaRPr>
          </a:p>
          <a:p>
            <a:pPr algn="ctr"/>
            <a:r>
              <a:rPr lang="en-US" sz="2400" b="1">
                <a:sym typeface="+mn-ea"/>
              </a:rPr>
              <a:t> </a:t>
            </a:r>
            <a:endParaRPr lang="en-US" sz="2400" b="1">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t>Lock Variable(</a:t>
            </a:r>
            <a:r>
              <a:rPr lang="en-US" sz="2800" b="1">
                <a:sym typeface="+mn-ea"/>
              </a:rPr>
              <a:t>Solution of Busy waiting ) oldest methodology</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48780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48780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176720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382968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3829685" y="4852035"/>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2563495"/>
            <a:ext cx="3629660" cy="62039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477885"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102850"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8" name="Text Box 17"/>
          <p:cNvSpPr txBox="1"/>
          <p:nvPr/>
        </p:nvSpPr>
        <p:spPr>
          <a:xfrm>
            <a:off x="1627505" y="2338705"/>
            <a:ext cx="1876425" cy="368300"/>
          </a:xfrm>
          <a:prstGeom prst="rect">
            <a:avLst/>
          </a:prstGeom>
          <a:noFill/>
        </p:spPr>
        <p:txBody>
          <a:bodyPr wrap="square" rtlCol="0">
            <a:spAutoFit/>
          </a:bodyPr>
          <a:p>
            <a:r>
              <a:rPr lang="en-US"/>
              <a:t>initial Lock=0</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t>Lock Variable(</a:t>
            </a:r>
            <a:r>
              <a:rPr lang="en-US" sz="2800" b="1">
                <a:sym typeface="+mn-ea"/>
              </a:rPr>
              <a:t>Solution of Busy waiting ) oldest methodology</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48780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48780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176720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382968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3829685" y="4852035"/>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2563495"/>
            <a:ext cx="3629660" cy="62039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477885"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102850"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6066155" y="4979035"/>
            <a:ext cx="3425825" cy="922020"/>
          </a:xfrm>
          <a:prstGeom prst="rect">
            <a:avLst/>
          </a:prstGeom>
          <a:noFill/>
        </p:spPr>
        <p:txBody>
          <a:bodyPr wrap="square" rtlCol="0">
            <a:spAutoFit/>
          </a:bodyPr>
          <a:p>
            <a:r>
              <a:rPr lang="en-US" b="1"/>
              <a:t>	case 1</a:t>
            </a:r>
            <a:endParaRPr lang="en-US" b="1"/>
          </a:p>
          <a:p>
            <a:r>
              <a:rPr lang="en-US" b="1"/>
              <a:t>P1			P2</a:t>
            </a:r>
            <a:endParaRPr lang="en-US" b="1"/>
          </a:p>
          <a:p>
            <a:r>
              <a:rPr lang="en-US" b="1"/>
              <a:t>	</a:t>
            </a:r>
            <a:endParaRPr lang="en-US" b="1"/>
          </a:p>
        </p:txBody>
      </p:sp>
      <p:sp>
        <p:nvSpPr>
          <p:cNvPr id="18" name="Text Box 17"/>
          <p:cNvSpPr txBox="1"/>
          <p:nvPr/>
        </p:nvSpPr>
        <p:spPr>
          <a:xfrm>
            <a:off x="1627505" y="2338705"/>
            <a:ext cx="1876425" cy="368300"/>
          </a:xfrm>
          <a:prstGeom prst="rect">
            <a:avLst/>
          </a:prstGeom>
          <a:noFill/>
        </p:spPr>
        <p:txBody>
          <a:bodyPr wrap="square" rtlCol="0">
            <a:spAutoFit/>
          </a:bodyPr>
          <a:p>
            <a:r>
              <a:rPr lang="en-US"/>
              <a:t>initial Lock=0</a:t>
            </a:r>
            <a:endParaRPr lang="en-US"/>
          </a:p>
        </p:txBody>
      </p:sp>
      <p:sp>
        <p:nvSpPr>
          <p:cNvPr id="19" name="Text Box 18"/>
          <p:cNvSpPr txBox="1"/>
          <p:nvPr/>
        </p:nvSpPr>
        <p:spPr>
          <a:xfrm>
            <a:off x="5399405" y="5532755"/>
            <a:ext cx="2527300" cy="645160"/>
          </a:xfrm>
          <a:prstGeom prst="rect">
            <a:avLst/>
          </a:prstGeom>
          <a:noFill/>
        </p:spPr>
        <p:txBody>
          <a:bodyPr wrap="square" rtlCol="0">
            <a:spAutoFit/>
          </a:bodyPr>
          <a:p>
            <a:r>
              <a:rPr lang="en-US"/>
              <a:t>Line 12 3 execute &amp; lock become 1</a:t>
            </a:r>
            <a:endParaRPr lang="en-US"/>
          </a:p>
        </p:txBody>
      </p:sp>
      <p:sp>
        <p:nvSpPr>
          <p:cNvPr id="20" name="Text Box 19"/>
          <p:cNvSpPr txBox="1"/>
          <p:nvPr/>
        </p:nvSpPr>
        <p:spPr>
          <a:xfrm>
            <a:off x="8287385" y="5532755"/>
            <a:ext cx="2527300" cy="1198880"/>
          </a:xfrm>
          <a:prstGeom prst="rect">
            <a:avLst/>
          </a:prstGeom>
          <a:noFill/>
        </p:spPr>
        <p:txBody>
          <a:bodyPr wrap="square" rtlCol="0">
            <a:spAutoFit/>
          </a:bodyPr>
          <a:p>
            <a:r>
              <a:rPr lang="en-US"/>
              <a:t>At a same time If P2 want to get access  but it cannot access because Lock=1</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t>Lock Variable(</a:t>
            </a:r>
            <a:r>
              <a:rPr lang="en-US" sz="2800" b="1">
                <a:sym typeface="+mn-ea"/>
              </a:rPr>
              <a:t>Solution of Busy waiting ) oldest methodology</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48780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48780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176720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382968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3829685" y="4852035"/>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2563495"/>
            <a:ext cx="3629660" cy="62039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477885"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102850"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6066155" y="4979035"/>
            <a:ext cx="3425825" cy="922020"/>
          </a:xfrm>
          <a:prstGeom prst="rect">
            <a:avLst/>
          </a:prstGeom>
          <a:noFill/>
        </p:spPr>
        <p:txBody>
          <a:bodyPr wrap="square" rtlCol="0">
            <a:spAutoFit/>
          </a:bodyPr>
          <a:p>
            <a:r>
              <a:rPr lang="en-US" b="1"/>
              <a:t>	case 1</a:t>
            </a:r>
            <a:endParaRPr lang="en-US" b="1"/>
          </a:p>
          <a:p>
            <a:r>
              <a:rPr lang="en-US" b="1"/>
              <a:t>P1			P2</a:t>
            </a:r>
            <a:endParaRPr lang="en-US" b="1"/>
          </a:p>
          <a:p>
            <a:r>
              <a:rPr lang="en-US" b="1"/>
              <a:t>	</a:t>
            </a:r>
            <a:endParaRPr lang="en-US" b="1"/>
          </a:p>
        </p:txBody>
      </p:sp>
      <p:sp>
        <p:nvSpPr>
          <p:cNvPr id="18" name="Text Box 17"/>
          <p:cNvSpPr txBox="1"/>
          <p:nvPr/>
        </p:nvSpPr>
        <p:spPr>
          <a:xfrm>
            <a:off x="1627505" y="2338705"/>
            <a:ext cx="1876425" cy="368300"/>
          </a:xfrm>
          <a:prstGeom prst="rect">
            <a:avLst/>
          </a:prstGeom>
          <a:noFill/>
        </p:spPr>
        <p:txBody>
          <a:bodyPr wrap="square" rtlCol="0">
            <a:spAutoFit/>
          </a:bodyPr>
          <a:p>
            <a:r>
              <a:rPr lang="en-US"/>
              <a:t>initial Lock=0</a:t>
            </a:r>
            <a:endParaRPr lang="en-US"/>
          </a:p>
        </p:txBody>
      </p:sp>
      <p:sp>
        <p:nvSpPr>
          <p:cNvPr id="19" name="Text Box 18"/>
          <p:cNvSpPr txBox="1"/>
          <p:nvPr/>
        </p:nvSpPr>
        <p:spPr>
          <a:xfrm>
            <a:off x="5399405" y="5532755"/>
            <a:ext cx="2527300" cy="645160"/>
          </a:xfrm>
          <a:prstGeom prst="rect">
            <a:avLst/>
          </a:prstGeom>
          <a:noFill/>
        </p:spPr>
        <p:txBody>
          <a:bodyPr wrap="square" rtlCol="0">
            <a:spAutoFit/>
          </a:bodyPr>
          <a:p>
            <a:r>
              <a:rPr lang="en-US"/>
              <a:t>Line 12 3 execute &amp; lock become 1</a:t>
            </a:r>
            <a:endParaRPr lang="en-US"/>
          </a:p>
        </p:txBody>
      </p:sp>
      <p:sp>
        <p:nvSpPr>
          <p:cNvPr id="20" name="Text Box 19"/>
          <p:cNvSpPr txBox="1"/>
          <p:nvPr/>
        </p:nvSpPr>
        <p:spPr>
          <a:xfrm>
            <a:off x="8287385" y="5532755"/>
            <a:ext cx="2527300" cy="1198880"/>
          </a:xfrm>
          <a:prstGeom prst="rect">
            <a:avLst/>
          </a:prstGeom>
          <a:noFill/>
        </p:spPr>
        <p:txBody>
          <a:bodyPr wrap="square" rtlCol="0">
            <a:spAutoFit/>
          </a:bodyPr>
          <a:p>
            <a:pPr algn="just"/>
            <a:r>
              <a:rPr lang="en-US"/>
              <a:t>At a same time If P2 want to get access  but it cannot access because Lock=1</a:t>
            </a:r>
            <a:endParaRPr lang="en-US"/>
          </a:p>
        </p:txBody>
      </p:sp>
      <p:sp>
        <p:nvSpPr>
          <p:cNvPr id="9" name="Text Box 8"/>
          <p:cNvSpPr txBox="1"/>
          <p:nvPr/>
        </p:nvSpPr>
        <p:spPr>
          <a:xfrm>
            <a:off x="4951095" y="3387725"/>
            <a:ext cx="3427095" cy="1198880"/>
          </a:xfrm>
          <a:prstGeom prst="rect">
            <a:avLst/>
          </a:prstGeom>
          <a:noFill/>
        </p:spPr>
        <p:txBody>
          <a:bodyPr wrap="square" rtlCol="0">
            <a:spAutoFit/>
          </a:bodyPr>
          <a:p>
            <a:pPr algn="just"/>
            <a:r>
              <a:rPr lang="en-US"/>
              <a:t>when P1released critical section after its execution, lock become 0 again.This time P2 can aceess critical section</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t>Lock Variable(</a:t>
            </a:r>
            <a:r>
              <a:rPr lang="en-US" sz="2800" b="1">
                <a:sym typeface="+mn-ea"/>
              </a:rPr>
              <a:t>Solution of Busy waiting ) oldest methodology</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48780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48780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176720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382968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3829685" y="4852035"/>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1603375"/>
            <a:ext cx="3629660" cy="62039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477885" y="242633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102850" y="242633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6066155" y="3721735"/>
            <a:ext cx="3425825" cy="922020"/>
          </a:xfrm>
          <a:prstGeom prst="rect">
            <a:avLst/>
          </a:prstGeom>
          <a:noFill/>
        </p:spPr>
        <p:txBody>
          <a:bodyPr wrap="square" rtlCol="0">
            <a:spAutoFit/>
          </a:bodyPr>
          <a:p>
            <a:r>
              <a:rPr lang="en-US" b="1"/>
              <a:t>	case 2</a:t>
            </a:r>
            <a:endParaRPr lang="en-US" b="1"/>
          </a:p>
          <a:p>
            <a:r>
              <a:rPr lang="en-US" b="1"/>
              <a:t>P1			P2</a:t>
            </a:r>
            <a:endParaRPr lang="en-US" b="1"/>
          </a:p>
          <a:p>
            <a:r>
              <a:rPr lang="en-US" b="1"/>
              <a:t>	</a:t>
            </a:r>
            <a:endParaRPr lang="en-US" b="1"/>
          </a:p>
        </p:txBody>
      </p:sp>
      <p:sp>
        <p:nvSpPr>
          <p:cNvPr id="18" name="Text Box 17"/>
          <p:cNvSpPr txBox="1"/>
          <p:nvPr/>
        </p:nvSpPr>
        <p:spPr>
          <a:xfrm>
            <a:off x="1627505" y="2338705"/>
            <a:ext cx="1876425" cy="368300"/>
          </a:xfrm>
          <a:prstGeom prst="rect">
            <a:avLst/>
          </a:prstGeom>
          <a:noFill/>
        </p:spPr>
        <p:txBody>
          <a:bodyPr wrap="square" rtlCol="0">
            <a:spAutoFit/>
          </a:bodyPr>
          <a:p>
            <a:r>
              <a:rPr lang="en-US"/>
              <a:t>initial Lock=0</a:t>
            </a:r>
            <a:endParaRPr lang="en-US"/>
          </a:p>
        </p:txBody>
      </p:sp>
      <p:sp>
        <p:nvSpPr>
          <p:cNvPr id="19" name="Text Box 18"/>
          <p:cNvSpPr txBox="1"/>
          <p:nvPr/>
        </p:nvSpPr>
        <p:spPr>
          <a:xfrm>
            <a:off x="5399405" y="4275455"/>
            <a:ext cx="2527300" cy="1198880"/>
          </a:xfrm>
          <a:prstGeom prst="rect">
            <a:avLst/>
          </a:prstGeom>
          <a:noFill/>
        </p:spPr>
        <p:txBody>
          <a:bodyPr wrap="square" rtlCol="0">
            <a:spAutoFit/>
          </a:bodyPr>
          <a:p>
            <a:r>
              <a:rPr lang="en-US"/>
              <a:t>Line 1 execute &amp; lock become 1. but unfortunately P1 preempt by algorithm </a:t>
            </a:r>
            <a:endParaRPr lang="en-US"/>
          </a:p>
        </p:txBody>
      </p:sp>
      <p:sp>
        <p:nvSpPr>
          <p:cNvPr id="20" name="Text Box 19"/>
          <p:cNvSpPr txBox="1"/>
          <p:nvPr/>
        </p:nvSpPr>
        <p:spPr>
          <a:xfrm>
            <a:off x="8287385" y="4275455"/>
            <a:ext cx="3705860" cy="1198880"/>
          </a:xfrm>
          <a:prstGeom prst="rect">
            <a:avLst/>
          </a:prstGeom>
          <a:noFill/>
        </p:spPr>
        <p:txBody>
          <a:bodyPr wrap="square" rtlCol="0">
            <a:spAutoFit/>
          </a:bodyPr>
          <a:p>
            <a:pPr algn="just"/>
            <a:r>
              <a:rPr lang="en-US"/>
              <a:t>At a same time If P2 want to get access  Here, </a:t>
            </a:r>
            <a:r>
              <a:rPr lang="en-US">
                <a:sym typeface="+mn-ea"/>
              </a:rPr>
              <a:t>Line 12 3 execute &amp; lock become 1. P2 entry in CS and start their execution.</a:t>
            </a:r>
            <a:endParaRPr lang="en-US"/>
          </a:p>
        </p:txBody>
      </p:sp>
      <p:sp>
        <p:nvSpPr>
          <p:cNvPr id="10" name="Text Box 9"/>
          <p:cNvSpPr txBox="1"/>
          <p:nvPr/>
        </p:nvSpPr>
        <p:spPr>
          <a:xfrm>
            <a:off x="5400040" y="5890260"/>
            <a:ext cx="6182360" cy="922020"/>
          </a:xfrm>
          <a:prstGeom prst="rect">
            <a:avLst/>
          </a:prstGeom>
          <a:noFill/>
        </p:spPr>
        <p:txBody>
          <a:bodyPr wrap="square" rtlCol="0">
            <a:spAutoFit/>
          </a:bodyPr>
          <a:p>
            <a:pPr algn="just"/>
            <a:r>
              <a:rPr lang="en-US"/>
              <a:t>Now P1 come back to get access of CS. I</a:t>
            </a:r>
            <a:r>
              <a:rPr lang="en-US">
                <a:sym typeface="+mn-ea"/>
              </a:rPr>
              <a:t>t cannot access</a:t>
            </a:r>
            <a:r>
              <a:rPr lang="en-US"/>
              <a:t>  it never run line one once again at second time </a:t>
            </a:r>
            <a:r>
              <a:rPr lang="en-US">
                <a:sym typeface="+mn-ea"/>
              </a:rPr>
              <a:t>because it remember lock is 1.</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03910" y="1221105"/>
            <a:ext cx="9737090" cy="441515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t>Lock Variable(</a:t>
            </a:r>
            <a:r>
              <a:rPr lang="en-US" sz="2800" b="1">
                <a:sym typeface="+mn-ea"/>
              </a:rPr>
              <a:t>Solution of Busy waiting ) oldest methodology</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48780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48780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176720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382968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3829685" y="4852035"/>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1603375"/>
            <a:ext cx="3584575" cy="200342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835390" y="2707005"/>
            <a:ext cx="758825" cy="695960"/>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333355" y="2706370"/>
            <a:ext cx="885825" cy="696595"/>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6066155" y="3721735"/>
            <a:ext cx="3425825" cy="922020"/>
          </a:xfrm>
          <a:prstGeom prst="rect">
            <a:avLst/>
          </a:prstGeom>
          <a:noFill/>
        </p:spPr>
        <p:txBody>
          <a:bodyPr wrap="square" rtlCol="0">
            <a:spAutoFit/>
          </a:bodyPr>
          <a:p>
            <a:r>
              <a:rPr lang="en-US" b="1"/>
              <a:t>	case 2</a:t>
            </a:r>
            <a:endParaRPr lang="en-US" b="1"/>
          </a:p>
          <a:p>
            <a:r>
              <a:rPr lang="en-US" b="1"/>
              <a:t>P1			P2</a:t>
            </a:r>
            <a:endParaRPr lang="en-US" b="1"/>
          </a:p>
          <a:p>
            <a:r>
              <a:rPr lang="en-US" b="1"/>
              <a:t>	</a:t>
            </a:r>
            <a:endParaRPr lang="en-US" b="1"/>
          </a:p>
        </p:txBody>
      </p:sp>
      <p:sp>
        <p:nvSpPr>
          <p:cNvPr id="18" name="Text Box 17"/>
          <p:cNvSpPr txBox="1"/>
          <p:nvPr/>
        </p:nvSpPr>
        <p:spPr>
          <a:xfrm>
            <a:off x="1627505" y="2338705"/>
            <a:ext cx="1876425" cy="368300"/>
          </a:xfrm>
          <a:prstGeom prst="rect">
            <a:avLst/>
          </a:prstGeom>
          <a:noFill/>
        </p:spPr>
        <p:txBody>
          <a:bodyPr wrap="square" rtlCol="0">
            <a:spAutoFit/>
          </a:bodyPr>
          <a:p>
            <a:r>
              <a:rPr lang="en-US"/>
              <a:t>initial Lock=0</a:t>
            </a:r>
            <a:endParaRPr lang="en-US"/>
          </a:p>
        </p:txBody>
      </p:sp>
      <p:sp>
        <p:nvSpPr>
          <p:cNvPr id="19" name="Text Box 18"/>
          <p:cNvSpPr txBox="1"/>
          <p:nvPr/>
        </p:nvSpPr>
        <p:spPr>
          <a:xfrm>
            <a:off x="5399405" y="4275455"/>
            <a:ext cx="2527300" cy="1198880"/>
          </a:xfrm>
          <a:prstGeom prst="rect">
            <a:avLst/>
          </a:prstGeom>
          <a:noFill/>
        </p:spPr>
        <p:txBody>
          <a:bodyPr wrap="square" rtlCol="0">
            <a:spAutoFit/>
          </a:bodyPr>
          <a:p>
            <a:r>
              <a:rPr lang="en-US"/>
              <a:t>Line 1 execute &amp; lock become 1. but unfortunately P1 preempt by algorithm </a:t>
            </a:r>
            <a:endParaRPr lang="en-US"/>
          </a:p>
        </p:txBody>
      </p:sp>
      <p:sp>
        <p:nvSpPr>
          <p:cNvPr id="20" name="Text Box 19"/>
          <p:cNvSpPr txBox="1"/>
          <p:nvPr/>
        </p:nvSpPr>
        <p:spPr>
          <a:xfrm>
            <a:off x="8287385" y="4275455"/>
            <a:ext cx="3705860" cy="1198880"/>
          </a:xfrm>
          <a:prstGeom prst="rect">
            <a:avLst/>
          </a:prstGeom>
          <a:noFill/>
        </p:spPr>
        <p:txBody>
          <a:bodyPr wrap="square" rtlCol="0">
            <a:spAutoFit/>
          </a:bodyPr>
          <a:p>
            <a:pPr algn="just"/>
            <a:r>
              <a:rPr lang="en-US"/>
              <a:t>At a same time If P2 want to get access  Here, </a:t>
            </a:r>
            <a:r>
              <a:rPr lang="en-US">
                <a:sym typeface="+mn-ea"/>
              </a:rPr>
              <a:t>Line 12 3 execute &amp; lock become 1. P2 entry in CS and start their execution.</a:t>
            </a:r>
            <a:endParaRPr lang="en-US"/>
          </a:p>
        </p:txBody>
      </p:sp>
      <p:sp>
        <p:nvSpPr>
          <p:cNvPr id="10" name="Text Box 9"/>
          <p:cNvSpPr txBox="1"/>
          <p:nvPr/>
        </p:nvSpPr>
        <p:spPr>
          <a:xfrm>
            <a:off x="5400040" y="5890260"/>
            <a:ext cx="6182360" cy="922020"/>
          </a:xfrm>
          <a:prstGeom prst="rect">
            <a:avLst/>
          </a:prstGeom>
          <a:noFill/>
        </p:spPr>
        <p:txBody>
          <a:bodyPr wrap="square" rtlCol="0">
            <a:spAutoFit/>
          </a:bodyPr>
          <a:p>
            <a:pPr algn="just"/>
            <a:r>
              <a:rPr lang="en-US"/>
              <a:t>Now P1 come back to get access of CS. I</a:t>
            </a:r>
            <a:r>
              <a:rPr lang="en-US">
                <a:sym typeface="+mn-ea"/>
              </a:rPr>
              <a:t>t cannot access</a:t>
            </a:r>
            <a:r>
              <a:rPr lang="en-US"/>
              <a:t>  it never run line one once again at second time </a:t>
            </a:r>
            <a:r>
              <a:rPr lang="en-US">
                <a:sym typeface="+mn-ea"/>
              </a:rPr>
              <a:t>because it remember lock is 1 and start execution</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t>Lock Variable(</a:t>
            </a:r>
            <a:r>
              <a:rPr lang="en-US" sz="2800" b="1">
                <a:sym typeface="+mn-ea"/>
              </a:rPr>
              <a:t>Solution of Busy waiting ) oldest methodology</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25336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25336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53276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259524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2595245" y="4852353"/>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1603375"/>
            <a:ext cx="3584575" cy="200342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835390" y="2707005"/>
            <a:ext cx="758825" cy="695960"/>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333355" y="2706370"/>
            <a:ext cx="885825" cy="696595"/>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8" name="Text Box 17"/>
          <p:cNvSpPr txBox="1"/>
          <p:nvPr/>
        </p:nvSpPr>
        <p:spPr>
          <a:xfrm>
            <a:off x="393065" y="2338705"/>
            <a:ext cx="1876425" cy="368300"/>
          </a:xfrm>
          <a:prstGeom prst="rect">
            <a:avLst/>
          </a:prstGeom>
          <a:noFill/>
        </p:spPr>
        <p:txBody>
          <a:bodyPr wrap="square" rtlCol="0">
            <a:spAutoFit/>
          </a:bodyPr>
          <a:p>
            <a:r>
              <a:rPr lang="en-US"/>
              <a:t>initial Lock=0</a:t>
            </a:r>
            <a:endParaRPr lang="en-US"/>
          </a:p>
        </p:txBody>
      </p:sp>
      <p:sp>
        <p:nvSpPr>
          <p:cNvPr id="9" name="Text Box 8"/>
          <p:cNvSpPr txBox="1"/>
          <p:nvPr/>
        </p:nvSpPr>
        <p:spPr>
          <a:xfrm>
            <a:off x="4776470" y="4207510"/>
            <a:ext cx="7267575" cy="645160"/>
          </a:xfrm>
          <a:prstGeom prst="rect">
            <a:avLst/>
          </a:prstGeom>
          <a:solidFill>
            <a:srgbClr val="FF0000"/>
          </a:solidFill>
        </p:spPr>
        <p:txBody>
          <a:bodyPr wrap="square" rtlCol="0">
            <a:spAutoFit/>
          </a:bodyPr>
          <a:p>
            <a:pPr algn="ctr"/>
            <a:r>
              <a:rPr lang="en-US" b="1"/>
              <a:t>This time P1 and P2 both are in critical section that breaks Mutual exclusion rule.Lock variable solution fails here.</a:t>
            </a:r>
            <a:endParaRPr lang="en-US" b="1"/>
          </a:p>
        </p:txBody>
      </p:sp>
      <p:sp>
        <p:nvSpPr>
          <p:cNvPr id="11" name="Text Box 10"/>
          <p:cNvSpPr txBox="1"/>
          <p:nvPr/>
        </p:nvSpPr>
        <p:spPr>
          <a:xfrm>
            <a:off x="3703320" y="5349875"/>
            <a:ext cx="8340725" cy="922020"/>
          </a:xfrm>
          <a:prstGeom prst="rect">
            <a:avLst/>
          </a:prstGeom>
          <a:gradFill>
            <a:gsLst>
              <a:gs pos="0">
                <a:srgbClr val="9EE256"/>
              </a:gs>
              <a:gs pos="100000">
                <a:srgbClr val="52762D"/>
              </a:gs>
            </a:gsLst>
            <a:lin scaled="0"/>
          </a:gradFill>
        </p:spPr>
        <p:txBody>
          <a:bodyPr wrap="square" rtlCol="0" anchor="t">
            <a:spAutoFit/>
          </a:bodyPr>
          <a:p>
            <a:pPr algn="just"/>
            <a:r>
              <a:rPr lang="en-US" b="1">
                <a:sym typeface="+mn-ea"/>
              </a:rPr>
              <a:t>Rule of Mutual Exclusion</a:t>
            </a:r>
            <a:r>
              <a:rPr lang="en-US">
                <a:sym typeface="+mn-ea"/>
              </a:rPr>
              <a:t> </a:t>
            </a:r>
            <a:endParaRPr lang="en-US">
              <a:solidFill>
                <a:schemeClr val="tx1"/>
              </a:solidFill>
            </a:endParaRPr>
          </a:p>
          <a:p>
            <a:pPr lvl="1" algn="just"/>
            <a:r>
              <a:rPr lang="en-US">
                <a:sym typeface="+mn-ea"/>
              </a:rPr>
              <a:t>At a time one process exist /access in critical section, other process have to wait outside the </a:t>
            </a:r>
            <a:r>
              <a:rPr lang="en-US">
                <a:sym typeface="+mn-ea"/>
              </a:rPr>
              <a:t>critical section/ cannot allow the entery.</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921" y="1066165"/>
            <a:ext cx="9211733" cy="1082675"/>
          </a:xfrm>
        </p:spPr>
        <p:txBody>
          <a:bodyPr/>
          <a:lstStyle/>
          <a:p>
            <a:pPr algn="ctr"/>
            <a:r>
              <a:rPr lang="en-US" b="1" dirty="0"/>
              <a:t>Process Syncronization</a:t>
            </a:r>
            <a:endParaRPr lang="en-US" b="1" dirty="0"/>
          </a:p>
        </p:txBody>
      </p:sp>
      <p:sp>
        <p:nvSpPr>
          <p:cNvPr id="3" name="Subtitle 2"/>
          <p:cNvSpPr>
            <a:spLocks noGrp="1"/>
          </p:cNvSpPr>
          <p:nvPr>
            <p:ph type="subTitle" idx="1"/>
          </p:nvPr>
        </p:nvSpPr>
        <p:spPr>
          <a:xfrm>
            <a:off x="2280921" y="2396490"/>
            <a:ext cx="9218083" cy="1752600"/>
          </a:xfrm>
        </p:spPr>
        <p:txBody>
          <a:bodyPr/>
          <a:p>
            <a:pPr algn="l"/>
            <a:r>
              <a:rPr lang="en-US" sz="2400" b="1">
                <a:sym typeface="+mn-ea"/>
              </a:rPr>
              <a:t>Synronization Mechanism</a:t>
            </a:r>
            <a:endParaRPr lang="en-US" sz="2400" b="1"/>
          </a:p>
          <a:p>
            <a:pPr algn="ctr"/>
            <a:r>
              <a:rPr lang="en-US" sz="2400" b="1">
                <a:sym typeface="+mn-ea"/>
              </a:rPr>
              <a:t>Test and Set Lock (TSL)(2nd Solution)</a:t>
            </a:r>
            <a:endParaRPr lang="en-US" sz="2400" b="1">
              <a:sym typeface="+mn-ea"/>
            </a:endParaRPr>
          </a:p>
          <a:p>
            <a:pPr algn="ctr"/>
            <a:r>
              <a:rPr lang="en-US" sz="2400" b="1">
                <a:sym typeface="+mn-ea"/>
              </a:rPr>
              <a:t>Solution o</a:t>
            </a:r>
            <a:r>
              <a:rPr lang="en-US" sz="2400" b="1">
                <a:sym typeface="+mn-ea"/>
              </a:rPr>
              <a:t>f Critical solution(Busy waiting)</a:t>
            </a:r>
            <a:endParaRPr lang="en-US" sz="2400" b="1">
              <a:sym typeface="+mn-ea"/>
            </a:endParaRPr>
          </a:p>
          <a:p>
            <a:pPr algn="ctr"/>
            <a:r>
              <a:rPr lang="en-US" sz="2400" b="1">
                <a:sym typeface="+mn-ea"/>
              </a:rPr>
              <a:t> </a:t>
            </a:r>
            <a:endParaRPr lang="en-US" sz="2400" b="1">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Test and Set Lock (TSL)</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72783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72783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200723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406971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4069715" y="4852035"/>
            <a:ext cx="1876425" cy="368300"/>
          </a:xfrm>
          <a:prstGeom prst="rect">
            <a:avLst/>
          </a:prstGeom>
          <a:noFill/>
        </p:spPr>
        <p:txBody>
          <a:bodyPr wrap="square" rtlCol="0">
            <a:spAutoFit/>
          </a:bodyPr>
          <a:p>
            <a:r>
              <a:rPr lang="en-US"/>
              <a:t>Exit section</a:t>
            </a:r>
            <a:endParaRPr lang="en-US"/>
          </a:p>
        </p:txBody>
      </p:sp>
      <p:sp>
        <p:nvSpPr>
          <p:cNvPr id="14" name="Rectangles 13"/>
          <p:cNvSpPr/>
          <p:nvPr/>
        </p:nvSpPr>
        <p:spPr>
          <a:xfrm>
            <a:off x="8101330" y="2563495"/>
            <a:ext cx="3629660" cy="62039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8477885"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10102850" y="3386455"/>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8" name="Text Box 17"/>
          <p:cNvSpPr txBox="1"/>
          <p:nvPr/>
        </p:nvSpPr>
        <p:spPr>
          <a:xfrm>
            <a:off x="1867535" y="2338705"/>
            <a:ext cx="1876425" cy="368300"/>
          </a:xfrm>
          <a:prstGeom prst="rect">
            <a:avLst/>
          </a:prstGeom>
          <a:noFill/>
        </p:spPr>
        <p:txBody>
          <a:bodyPr wrap="square" rtlCol="0">
            <a:spAutoFit/>
          </a:bodyPr>
          <a:p>
            <a:r>
              <a:rPr lang="en-US"/>
              <a:t>initial Lock=0</a:t>
            </a:r>
            <a:endParaRPr lang="en-US"/>
          </a:p>
        </p:txBody>
      </p:sp>
      <p:cxnSp>
        <p:nvCxnSpPr>
          <p:cNvPr id="9" name="Straight Arrow Connector 8"/>
          <p:cNvCxnSpPr/>
          <p:nvPr/>
        </p:nvCxnSpPr>
        <p:spPr>
          <a:xfrm flipV="1">
            <a:off x="692150" y="3225165"/>
            <a:ext cx="1502410" cy="3365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0" name="Text Box 9"/>
          <p:cNvSpPr txBox="1"/>
          <p:nvPr/>
        </p:nvSpPr>
        <p:spPr>
          <a:xfrm>
            <a:off x="34290" y="2604135"/>
            <a:ext cx="1876425" cy="706755"/>
          </a:xfrm>
          <a:prstGeom prst="rect">
            <a:avLst/>
          </a:prstGeom>
          <a:noFill/>
        </p:spPr>
        <p:txBody>
          <a:bodyPr wrap="square" rtlCol="0">
            <a:spAutoFit/>
          </a:bodyPr>
          <a:p>
            <a:r>
              <a:rPr lang="en-US" sz="2000" b="1">
                <a:solidFill>
                  <a:srgbClr val="FF0000"/>
                </a:solidFill>
              </a:rPr>
              <a:t>Problem</a:t>
            </a:r>
            <a:endParaRPr lang="en-US" sz="2000" b="1">
              <a:solidFill>
                <a:srgbClr val="FF0000"/>
              </a:solidFill>
            </a:endParaRPr>
          </a:p>
          <a:p>
            <a:r>
              <a:rPr lang="en-US" sz="2000" b="1">
                <a:solidFill>
                  <a:srgbClr val="FF0000"/>
                </a:solidFill>
              </a:rPr>
              <a:t>Preemption</a:t>
            </a:r>
            <a:endParaRPr lang="en-US" sz="2000" b="1">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Test and Set Lock (TSL)</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4" name="Rectangles 3"/>
          <p:cNvSpPr/>
          <p:nvPr/>
        </p:nvSpPr>
        <p:spPr>
          <a:xfrm>
            <a:off x="1727835" y="27070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While(lock!=0)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=1</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5" name="Rectangles 4"/>
          <p:cNvSpPr/>
          <p:nvPr/>
        </p:nvSpPr>
        <p:spPr>
          <a:xfrm>
            <a:off x="1727835" y="458660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Rounded Rectangle 5"/>
          <p:cNvSpPr/>
          <p:nvPr/>
        </p:nvSpPr>
        <p:spPr>
          <a:xfrm>
            <a:off x="2007235" y="380873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4069715" y="2908935"/>
            <a:ext cx="1876425" cy="368300"/>
          </a:xfrm>
          <a:prstGeom prst="rect">
            <a:avLst/>
          </a:prstGeom>
          <a:noFill/>
        </p:spPr>
        <p:txBody>
          <a:bodyPr wrap="square" rtlCol="0">
            <a:spAutoFit/>
          </a:bodyPr>
          <a:p>
            <a:r>
              <a:rPr lang="en-US"/>
              <a:t>Entry section</a:t>
            </a:r>
            <a:endParaRPr lang="en-US"/>
          </a:p>
        </p:txBody>
      </p:sp>
      <p:sp>
        <p:nvSpPr>
          <p:cNvPr id="8" name="Text Box 7"/>
          <p:cNvSpPr txBox="1"/>
          <p:nvPr/>
        </p:nvSpPr>
        <p:spPr>
          <a:xfrm>
            <a:off x="4069715" y="4852035"/>
            <a:ext cx="1876425" cy="368300"/>
          </a:xfrm>
          <a:prstGeom prst="rect">
            <a:avLst/>
          </a:prstGeom>
          <a:noFill/>
        </p:spPr>
        <p:txBody>
          <a:bodyPr wrap="square" rtlCol="0">
            <a:spAutoFit/>
          </a:bodyPr>
          <a:p>
            <a:r>
              <a:rPr lang="en-US"/>
              <a:t>Exit section</a:t>
            </a:r>
            <a:endParaRPr lang="en-US"/>
          </a:p>
        </p:txBody>
      </p:sp>
      <p:sp>
        <p:nvSpPr>
          <p:cNvPr id="18" name="Text Box 17"/>
          <p:cNvSpPr txBox="1"/>
          <p:nvPr/>
        </p:nvSpPr>
        <p:spPr>
          <a:xfrm>
            <a:off x="1867535" y="2338705"/>
            <a:ext cx="1876425" cy="368300"/>
          </a:xfrm>
          <a:prstGeom prst="rect">
            <a:avLst/>
          </a:prstGeom>
          <a:noFill/>
        </p:spPr>
        <p:txBody>
          <a:bodyPr wrap="square" rtlCol="0">
            <a:spAutoFit/>
          </a:bodyPr>
          <a:p>
            <a:r>
              <a:rPr lang="en-US"/>
              <a:t>initial Lock=0</a:t>
            </a:r>
            <a:endParaRPr lang="en-US"/>
          </a:p>
        </p:txBody>
      </p:sp>
      <p:sp>
        <p:nvSpPr>
          <p:cNvPr id="10" name="Text Box 9"/>
          <p:cNvSpPr txBox="1"/>
          <p:nvPr/>
        </p:nvSpPr>
        <p:spPr>
          <a:xfrm>
            <a:off x="6609080" y="2080895"/>
            <a:ext cx="2383790" cy="706755"/>
          </a:xfrm>
          <a:prstGeom prst="rect">
            <a:avLst/>
          </a:prstGeom>
          <a:noFill/>
        </p:spPr>
        <p:txBody>
          <a:bodyPr wrap="square" rtlCol="0">
            <a:spAutoFit/>
          </a:bodyPr>
          <a:p>
            <a:r>
              <a:rPr lang="en-US" sz="2000" b="1">
                <a:solidFill>
                  <a:srgbClr val="FF0000"/>
                </a:solidFill>
              </a:rPr>
              <a:t>it combine these two lines</a:t>
            </a:r>
            <a:endParaRPr lang="en-US" sz="2000" b="1">
              <a:solidFill>
                <a:srgbClr val="FF0000"/>
              </a:solidFill>
            </a:endParaRPr>
          </a:p>
        </p:txBody>
      </p:sp>
      <p:sp>
        <p:nvSpPr>
          <p:cNvPr id="11" name="Rectangles 10"/>
          <p:cNvSpPr/>
          <p:nvPr/>
        </p:nvSpPr>
        <p:spPr>
          <a:xfrm>
            <a:off x="6015355" y="2787650"/>
            <a:ext cx="290766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Rectangles 11"/>
          <p:cNvSpPr/>
          <p:nvPr/>
        </p:nvSpPr>
        <p:spPr>
          <a:xfrm>
            <a:off x="6015355" y="4667250"/>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Rounded Rectangle 12"/>
          <p:cNvSpPr/>
          <p:nvPr/>
        </p:nvSpPr>
        <p:spPr>
          <a:xfrm>
            <a:off x="6294755" y="3889375"/>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8992870" y="290893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8357235" y="4932680"/>
            <a:ext cx="1876425" cy="368300"/>
          </a:xfrm>
          <a:prstGeom prst="rect">
            <a:avLst/>
          </a:prstGeom>
          <a:noFill/>
        </p:spPr>
        <p:txBody>
          <a:bodyPr wrap="square" rtlCol="0">
            <a:spAutoFit/>
          </a:bodyPr>
          <a:p>
            <a:r>
              <a:rPr lang="en-US"/>
              <a:t>Exit section</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Test and Set Lock (TSL)</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10" name="Text Box 9"/>
          <p:cNvSpPr txBox="1"/>
          <p:nvPr/>
        </p:nvSpPr>
        <p:spPr>
          <a:xfrm>
            <a:off x="1332865" y="2570480"/>
            <a:ext cx="2383790" cy="706755"/>
          </a:xfrm>
          <a:prstGeom prst="rect">
            <a:avLst/>
          </a:prstGeom>
          <a:noFill/>
        </p:spPr>
        <p:txBody>
          <a:bodyPr wrap="square" rtlCol="0">
            <a:spAutoFit/>
          </a:bodyPr>
          <a:p>
            <a:r>
              <a:rPr lang="en-US" sz="2000" b="1">
                <a:solidFill>
                  <a:srgbClr val="FF0000"/>
                </a:solidFill>
              </a:rPr>
              <a:t>it conbine these two lines</a:t>
            </a:r>
            <a:endParaRPr lang="en-US" sz="2000" b="1">
              <a:solidFill>
                <a:srgbClr val="FF0000"/>
              </a:solidFill>
            </a:endParaRPr>
          </a:p>
        </p:txBody>
      </p:sp>
      <p:sp>
        <p:nvSpPr>
          <p:cNvPr id="11" name="Rectangles 10"/>
          <p:cNvSpPr/>
          <p:nvPr/>
        </p:nvSpPr>
        <p:spPr>
          <a:xfrm>
            <a:off x="739140" y="3277235"/>
            <a:ext cx="290766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Rectangles 11"/>
          <p:cNvSpPr/>
          <p:nvPr/>
        </p:nvSpPr>
        <p:spPr>
          <a:xfrm>
            <a:off x="739140" y="515683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Rounded Rectangle 12"/>
          <p:cNvSpPr/>
          <p:nvPr/>
        </p:nvSpPr>
        <p:spPr>
          <a:xfrm>
            <a:off x="1018540" y="437896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3815715" y="354266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3081020" y="5422265"/>
            <a:ext cx="1876425" cy="368300"/>
          </a:xfrm>
          <a:prstGeom prst="rect">
            <a:avLst/>
          </a:prstGeom>
          <a:noFill/>
        </p:spPr>
        <p:txBody>
          <a:bodyPr wrap="square" rtlCol="0">
            <a:spAutoFit/>
          </a:bodyPr>
          <a:p>
            <a:r>
              <a:rPr lang="en-US"/>
              <a:t>Exit section</a:t>
            </a:r>
            <a:endParaRPr lang="en-US"/>
          </a:p>
        </p:txBody>
      </p:sp>
      <p:sp>
        <p:nvSpPr>
          <p:cNvPr id="9" name="Rectangles 8"/>
          <p:cNvSpPr/>
          <p:nvPr/>
        </p:nvSpPr>
        <p:spPr>
          <a:xfrm>
            <a:off x="7840345" y="1670685"/>
            <a:ext cx="327723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4" name="Rectangles 13"/>
          <p:cNvSpPr/>
          <p:nvPr/>
        </p:nvSpPr>
        <p:spPr>
          <a:xfrm>
            <a:off x="7245350" y="2637790"/>
            <a:ext cx="4467225" cy="217868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Test-and-Set (boolean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r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 True;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return 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Rectangles 14"/>
          <p:cNvSpPr/>
          <p:nvPr/>
        </p:nvSpPr>
        <p:spPr>
          <a:xfrm>
            <a:off x="4832985" y="529526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Rectangles 15"/>
          <p:cNvSpPr/>
          <p:nvPr/>
        </p:nvSpPr>
        <p:spPr>
          <a:xfrm>
            <a:off x="6103620" y="529526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0" name="Rectangles 19"/>
          <p:cNvSpPr/>
          <p:nvPr/>
        </p:nvSpPr>
        <p:spPr>
          <a:xfrm>
            <a:off x="7467600" y="529526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3" name="Rectangles 22"/>
          <p:cNvSpPr/>
          <p:nvPr/>
        </p:nvSpPr>
        <p:spPr>
          <a:xfrm>
            <a:off x="4811395" y="602805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False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4" name="Rectangles 23"/>
          <p:cNvSpPr/>
          <p:nvPr/>
        </p:nvSpPr>
        <p:spPr>
          <a:xfrm>
            <a:off x="6082030" y="602805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1000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5" name="Rectangles 24"/>
          <p:cNvSpPr/>
          <p:nvPr/>
        </p:nvSpPr>
        <p:spPr>
          <a:xfrm>
            <a:off x="7446010" y="602805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False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Test and Set Lock (TSL)</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sz="2400"/>
              <a:t>It is a software mechanism(user mode)</a:t>
            </a:r>
            <a:endParaRPr lang="en-US" sz="2400"/>
          </a:p>
          <a:p>
            <a:r>
              <a:rPr lang="en-US" sz="2400"/>
              <a:t>More than 2 process</a:t>
            </a:r>
            <a:endParaRPr lang="en-US" sz="2400"/>
          </a:p>
          <a:p>
            <a:endParaRPr lang="en-US" sz="2400"/>
          </a:p>
        </p:txBody>
      </p:sp>
      <p:sp>
        <p:nvSpPr>
          <p:cNvPr id="10" name="Text Box 9"/>
          <p:cNvSpPr txBox="1"/>
          <p:nvPr/>
        </p:nvSpPr>
        <p:spPr>
          <a:xfrm>
            <a:off x="1332865" y="2570480"/>
            <a:ext cx="2383790" cy="706755"/>
          </a:xfrm>
          <a:prstGeom prst="rect">
            <a:avLst/>
          </a:prstGeom>
          <a:noFill/>
        </p:spPr>
        <p:txBody>
          <a:bodyPr wrap="square" rtlCol="0">
            <a:spAutoFit/>
          </a:bodyPr>
          <a:p>
            <a:r>
              <a:rPr lang="en-US" sz="2000" b="1">
                <a:solidFill>
                  <a:srgbClr val="FF0000"/>
                </a:solidFill>
              </a:rPr>
              <a:t>it conbine these two lines</a:t>
            </a:r>
            <a:endParaRPr lang="en-US" sz="2000" b="1">
              <a:solidFill>
                <a:srgbClr val="FF0000"/>
              </a:solidFill>
            </a:endParaRPr>
          </a:p>
        </p:txBody>
      </p:sp>
      <p:sp>
        <p:nvSpPr>
          <p:cNvPr id="11" name="Rectangles 10"/>
          <p:cNvSpPr/>
          <p:nvPr/>
        </p:nvSpPr>
        <p:spPr>
          <a:xfrm>
            <a:off x="739140" y="3277235"/>
            <a:ext cx="290766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Rectangles 11"/>
          <p:cNvSpPr/>
          <p:nvPr/>
        </p:nvSpPr>
        <p:spPr>
          <a:xfrm>
            <a:off x="739140" y="515683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Rounded Rectangle 12"/>
          <p:cNvSpPr/>
          <p:nvPr/>
        </p:nvSpPr>
        <p:spPr>
          <a:xfrm>
            <a:off x="1018540" y="437896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3646805" y="327723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1151255" y="5951220"/>
            <a:ext cx="1876425" cy="368300"/>
          </a:xfrm>
          <a:prstGeom prst="rect">
            <a:avLst/>
          </a:prstGeom>
          <a:noFill/>
        </p:spPr>
        <p:txBody>
          <a:bodyPr wrap="square" rtlCol="0">
            <a:spAutoFit/>
          </a:bodyPr>
          <a:p>
            <a:r>
              <a:rPr lang="en-US"/>
              <a:t>Exit section</a:t>
            </a:r>
            <a:endParaRPr lang="en-US"/>
          </a:p>
        </p:txBody>
      </p:sp>
      <p:sp>
        <p:nvSpPr>
          <p:cNvPr id="9" name="Rectangles 8"/>
          <p:cNvSpPr/>
          <p:nvPr/>
        </p:nvSpPr>
        <p:spPr>
          <a:xfrm>
            <a:off x="8305165" y="175260"/>
            <a:ext cx="327723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4" name="Rectangles 13"/>
          <p:cNvSpPr/>
          <p:nvPr/>
        </p:nvSpPr>
        <p:spPr>
          <a:xfrm>
            <a:off x="7467600" y="1320800"/>
            <a:ext cx="4467225" cy="19640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Test-and-Set (boolean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r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 True;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return 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Rectangles 14"/>
          <p:cNvSpPr/>
          <p:nvPr/>
        </p:nvSpPr>
        <p:spPr>
          <a:xfrm>
            <a:off x="4832985" y="498665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Rectangles 15"/>
          <p:cNvSpPr/>
          <p:nvPr/>
        </p:nvSpPr>
        <p:spPr>
          <a:xfrm>
            <a:off x="6492240" y="498665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0" name="Rectangles 19"/>
          <p:cNvSpPr/>
          <p:nvPr/>
        </p:nvSpPr>
        <p:spPr>
          <a:xfrm>
            <a:off x="7856220" y="498665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3" name="Rectangles 22"/>
          <p:cNvSpPr/>
          <p:nvPr/>
        </p:nvSpPr>
        <p:spPr>
          <a:xfrm>
            <a:off x="4811395" y="571944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False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4" name="Rectangles 23"/>
          <p:cNvSpPr/>
          <p:nvPr/>
        </p:nvSpPr>
        <p:spPr>
          <a:xfrm>
            <a:off x="6470650" y="571944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1000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5" name="Rectangles 24"/>
          <p:cNvSpPr/>
          <p:nvPr/>
        </p:nvSpPr>
        <p:spPr>
          <a:xfrm>
            <a:off x="7834630" y="571944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False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6" name="Text Box 25"/>
          <p:cNvSpPr txBox="1"/>
          <p:nvPr/>
        </p:nvSpPr>
        <p:spPr>
          <a:xfrm>
            <a:off x="4811395" y="6319520"/>
            <a:ext cx="858520" cy="368300"/>
          </a:xfrm>
          <a:prstGeom prst="rect">
            <a:avLst/>
          </a:prstGeom>
          <a:noFill/>
        </p:spPr>
        <p:txBody>
          <a:bodyPr wrap="square" rtlCol="0">
            <a:spAutoFit/>
          </a:bodyPr>
          <a:p>
            <a:r>
              <a:rPr lang="en-US"/>
              <a:t>1000</a:t>
            </a:r>
            <a:endParaRPr lang="en-US"/>
          </a:p>
        </p:txBody>
      </p:sp>
      <p:sp>
        <p:nvSpPr>
          <p:cNvPr id="5" name="Oval 4"/>
          <p:cNvSpPr/>
          <p:nvPr/>
        </p:nvSpPr>
        <p:spPr>
          <a:xfrm>
            <a:off x="5931535" y="1918970"/>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4147185" y="3842385"/>
            <a:ext cx="8044815" cy="1476375"/>
          </a:xfrm>
          <a:prstGeom prst="rect">
            <a:avLst/>
          </a:prstGeom>
          <a:noFill/>
        </p:spPr>
        <p:txBody>
          <a:bodyPr wrap="square" rtlCol="0">
            <a:spAutoFit/>
          </a:bodyPr>
          <a:p>
            <a:pPr marL="285750" indent="-285750">
              <a:buFont typeface="Arial" panose="020B0604020202020204" pitchFamily="34" charset="0"/>
              <a:buChar char="•"/>
            </a:pPr>
            <a:r>
              <a:rPr lang="en-US"/>
              <a:t>Target is memory address.It points the lock</a:t>
            </a:r>
            <a:endParaRPr lang="en-US"/>
          </a:p>
          <a:p>
            <a:pPr marL="285750" indent="-285750">
              <a:buFont typeface="Arial" panose="020B0604020202020204" pitchFamily="34" charset="0"/>
              <a:buChar char="•"/>
            </a:pPr>
            <a:r>
              <a:rPr lang="en-US"/>
              <a:t>Lock is false initially. r become false here due to line 2 execution.</a:t>
            </a:r>
            <a:endParaRPr lang="en-US"/>
          </a:p>
          <a:p>
            <a:pPr marL="285750" indent="-285750">
              <a:buFont typeface="Arial" panose="020B0604020202020204" pitchFamily="34" charset="0"/>
              <a:buChar char="•"/>
            </a:pPr>
            <a:endParaRPr lang="en-US"/>
          </a:p>
          <a:p>
            <a:endParaRPr lang="en-US"/>
          </a:p>
          <a:p>
            <a:r>
              <a:rPr lang="en-US"/>
              <a:t> </a:t>
            </a:r>
            <a:endParaRPr lang="en-US"/>
          </a:p>
        </p:txBody>
      </p:sp>
      <p:cxnSp>
        <p:nvCxnSpPr>
          <p:cNvPr id="8" name="Curved Connector 7"/>
          <p:cNvCxnSpPr/>
          <p:nvPr/>
        </p:nvCxnSpPr>
        <p:spPr>
          <a:xfrm rot="10800000">
            <a:off x="5799455" y="5479415"/>
            <a:ext cx="644525" cy="429895"/>
          </a:xfrm>
          <a:prstGeom prst="curvedConnector3">
            <a:avLst>
              <a:gd name="adj1" fmla="val 4995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Test and Set Lock (TSL)</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a:t>It is a software mechanism(user mode)</a:t>
            </a:r>
            <a:endParaRPr lang="en-US"/>
          </a:p>
          <a:p>
            <a:r>
              <a:rPr lang="en-US"/>
              <a:t>More than 2 process</a:t>
            </a:r>
            <a:endParaRPr lang="en-US"/>
          </a:p>
          <a:p>
            <a:endParaRPr lang="en-US"/>
          </a:p>
        </p:txBody>
      </p:sp>
      <p:sp>
        <p:nvSpPr>
          <p:cNvPr id="10" name="Text Box 9"/>
          <p:cNvSpPr txBox="1"/>
          <p:nvPr/>
        </p:nvSpPr>
        <p:spPr>
          <a:xfrm>
            <a:off x="1332865" y="2570480"/>
            <a:ext cx="2383790" cy="706755"/>
          </a:xfrm>
          <a:prstGeom prst="rect">
            <a:avLst/>
          </a:prstGeom>
          <a:noFill/>
        </p:spPr>
        <p:txBody>
          <a:bodyPr wrap="square" rtlCol="0">
            <a:spAutoFit/>
          </a:bodyPr>
          <a:p>
            <a:r>
              <a:rPr lang="en-US" sz="2000" b="1">
                <a:solidFill>
                  <a:srgbClr val="FF0000"/>
                </a:solidFill>
              </a:rPr>
              <a:t>it conbine these two lines</a:t>
            </a:r>
            <a:endParaRPr lang="en-US" sz="2000" b="1">
              <a:solidFill>
                <a:srgbClr val="FF0000"/>
              </a:solidFill>
            </a:endParaRPr>
          </a:p>
        </p:txBody>
      </p:sp>
      <p:sp>
        <p:nvSpPr>
          <p:cNvPr id="11" name="Rectangles 10"/>
          <p:cNvSpPr/>
          <p:nvPr/>
        </p:nvSpPr>
        <p:spPr>
          <a:xfrm>
            <a:off x="739140" y="3277235"/>
            <a:ext cx="290766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Rectangles 11"/>
          <p:cNvSpPr/>
          <p:nvPr/>
        </p:nvSpPr>
        <p:spPr>
          <a:xfrm>
            <a:off x="739140" y="515683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Rounded Rectangle 12"/>
          <p:cNvSpPr/>
          <p:nvPr/>
        </p:nvSpPr>
        <p:spPr>
          <a:xfrm>
            <a:off x="1018540" y="437896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3646805" y="327723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1151255" y="5951220"/>
            <a:ext cx="1876425" cy="368300"/>
          </a:xfrm>
          <a:prstGeom prst="rect">
            <a:avLst/>
          </a:prstGeom>
          <a:noFill/>
        </p:spPr>
        <p:txBody>
          <a:bodyPr wrap="square" rtlCol="0">
            <a:spAutoFit/>
          </a:bodyPr>
          <a:p>
            <a:r>
              <a:rPr lang="en-US"/>
              <a:t>Exit section</a:t>
            </a:r>
            <a:endParaRPr lang="en-US"/>
          </a:p>
        </p:txBody>
      </p:sp>
      <p:sp>
        <p:nvSpPr>
          <p:cNvPr id="9" name="Rectangles 8"/>
          <p:cNvSpPr/>
          <p:nvPr/>
        </p:nvSpPr>
        <p:spPr>
          <a:xfrm>
            <a:off x="8305165" y="556260"/>
            <a:ext cx="327723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4" name="Rectangles 13"/>
          <p:cNvSpPr/>
          <p:nvPr/>
        </p:nvSpPr>
        <p:spPr>
          <a:xfrm>
            <a:off x="7467600" y="1701800"/>
            <a:ext cx="4467225" cy="19640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Test-and-Set (boolean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r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 True;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return 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Rectangles 14"/>
          <p:cNvSpPr/>
          <p:nvPr/>
        </p:nvSpPr>
        <p:spPr>
          <a:xfrm>
            <a:off x="4832985" y="498665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Rectangles 15"/>
          <p:cNvSpPr/>
          <p:nvPr/>
        </p:nvSpPr>
        <p:spPr>
          <a:xfrm>
            <a:off x="6492240" y="498665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0" name="Rectangles 19"/>
          <p:cNvSpPr/>
          <p:nvPr/>
        </p:nvSpPr>
        <p:spPr>
          <a:xfrm>
            <a:off x="7856220" y="498665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3" name="Rectangles 22"/>
          <p:cNvSpPr/>
          <p:nvPr/>
        </p:nvSpPr>
        <p:spPr>
          <a:xfrm>
            <a:off x="4811395" y="571944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False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4" name="Rectangles 23"/>
          <p:cNvSpPr/>
          <p:nvPr/>
        </p:nvSpPr>
        <p:spPr>
          <a:xfrm>
            <a:off x="6470650" y="571944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1000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5" name="Rectangles 24"/>
          <p:cNvSpPr/>
          <p:nvPr/>
        </p:nvSpPr>
        <p:spPr>
          <a:xfrm>
            <a:off x="7834630" y="571944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False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6" name="Text Box 25"/>
          <p:cNvSpPr txBox="1"/>
          <p:nvPr/>
        </p:nvSpPr>
        <p:spPr>
          <a:xfrm>
            <a:off x="4811395" y="6319520"/>
            <a:ext cx="858520" cy="368300"/>
          </a:xfrm>
          <a:prstGeom prst="rect">
            <a:avLst/>
          </a:prstGeom>
          <a:noFill/>
        </p:spPr>
        <p:txBody>
          <a:bodyPr wrap="square" rtlCol="0">
            <a:spAutoFit/>
          </a:bodyPr>
          <a:p>
            <a:r>
              <a:rPr lang="en-US"/>
              <a:t>1000</a:t>
            </a:r>
            <a:endParaRPr lang="en-US"/>
          </a:p>
        </p:txBody>
      </p:sp>
      <p:sp>
        <p:nvSpPr>
          <p:cNvPr id="5" name="Oval 4"/>
          <p:cNvSpPr/>
          <p:nvPr/>
        </p:nvSpPr>
        <p:spPr>
          <a:xfrm>
            <a:off x="5931535" y="1918970"/>
            <a:ext cx="1116330" cy="976630"/>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4147185" y="3842385"/>
            <a:ext cx="8044815" cy="2030095"/>
          </a:xfrm>
          <a:prstGeom prst="rect">
            <a:avLst/>
          </a:prstGeom>
          <a:noFill/>
        </p:spPr>
        <p:txBody>
          <a:bodyPr wrap="square" rtlCol="0">
            <a:spAutoFit/>
          </a:bodyPr>
          <a:p>
            <a:pPr marL="285750" indent="-285750">
              <a:buFont typeface="Arial" panose="020B0604020202020204" pitchFamily="34" charset="0"/>
              <a:buChar char="•"/>
            </a:pPr>
            <a:r>
              <a:rPr lang="en-US"/>
              <a:t>Target is memory address.It points the lock</a:t>
            </a:r>
            <a:endParaRPr lang="en-US"/>
          </a:p>
          <a:p>
            <a:pPr marL="285750" indent="-285750">
              <a:buFont typeface="Arial" panose="020B0604020202020204" pitchFamily="34" charset="0"/>
              <a:buChar char="•"/>
            </a:pPr>
            <a:r>
              <a:rPr lang="en-US"/>
              <a:t>Lock is false initially. r become false here due to line 2 execution.</a:t>
            </a:r>
            <a:endParaRPr lang="en-US"/>
          </a:p>
          <a:p>
            <a:pPr marL="285750" indent="-285750">
              <a:buFont typeface="Arial" panose="020B0604020202020204" pitchFamily="34" charset="0"/>
              <a:buChar char="•"/>
            </a:pPr>
            <a:r>
              <a:rPr lang="en-US"/>
              <a:t>lock become True </a:t>
            </a:r>
            <a:r>
              <a:rPr lang="en-US">
                <a:sym typeface="+mn-ea"/>
              </a:rPr>
              <a:t>due to line 3 execution.</a:t>
            </a:r>
            <a:endParaRPr lang="en-US">
              <a:sym typeface="+mn-ea"/>
            </a:endParaRPr>
          </a:p>
          <a:p>
            <a:pPr marL="285750" indent="-285750">
              <a:buFont typeface="Arial" panose="020B0604020202020204" pitchFamily="34" charset="0"/>
              <a:buChar char="•"/>
            </a:pPr>
            <a:r>
              <a:rPr lang="en-US">
                <a:sym typeface="+mn-ea"/>
              </a:rPr>
              <a:t>Return r which is false</a:t>
            </a:r>
            <a:endParaRPr lang="en-US">
              <a:sym typeface="+mn-ea"/>
            </a:endParaRPr>
          </a:p>
          <a:p>
            <a:pPr marL="285750" indent="-285750">
              <a:buFont typeface="Arial" panose="020B0604020202020204" pitchFamily="34" charset="0"/>
              <a:buChar char="•"/>
            </a:pPr>
            <a:endParaRPr lang="en-US"/>
          </a:p>
          <a:p>
            <a:endParaRPr lang="en-US"/>
          </a:p>
          <a:p>
            <a:r>
              <a:rPr lang="en-US"/>
              <a:t> </a:t>
            </a:r>
            <a:endParaRPr lang="en-US"/>
          </a:p>
        </p:txBody>
      </p:sp>
      <p:cxnSp>
        <p:nvCxnSpPr>
          <p:cNvPr id="8" name="Curved Connector 7"/>
          <p:cNvCxnSpPr/>
          <p:nvPr/>
        </p:nvCxnSpPr>
        <p:spPr>
          <a:xfrm rot="10800000">
            <a:off x="5799455" y="5479415"/>
            <a:ext cx="644525" cy="429895"/>
          </a:xfrm>
          <a:prstGeom prst="curvedConnector3">
            <a:avLst>
              <a:gd name="adj1" fmla="val 4995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4" name="Straight Connector 3"/>
          <p:cNvCxnSpPr/>
          <p:nvPr/>
        </p:nvCxnSpPr>
        <p:spPr>
          <a:xfrm flipH="1">
            <a:off x="4944745" y="5756910"/>
            <a:ext cx="624205" cy="45085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7" name="Text Box 6"/>
          <p:cNvSpPr txBox="1"/>
          <p:nvPr/>
        </p:nvSpPr>
        <p:spPr>
          <a:xfrm>
            <a:off x="4827905" y="5688330"/>
            <a:ext cx="858520" cy="368300"/>
          </a:xfrm>
          <a:prstGeom prst="rect">
            <a:avLst/>
          </a:prstGeom>
          <a:noFill/>
        </p:spPr>
        <p:txBody>
          <a:bodyPr wrap="square" rtlCol="0">
            <a:spAutoFit/>
          </a:bodyPr>
          <a:p>
            <a:r>
              <a:rPr lang="en-US"/>
              <a:t>True</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b="1">
                <a:sym typeface="+mn-ea"/>
              </a:rPr>
              <a:t>Test and Set Lock (TSL)</a:t>
            </a:r>
            <a:endParaRPr lang="en-US" sz="2800" b="1">
              <a:sym typeface="+mn-ea"/>
            </a:endParaRPr>
          </a:p>
        </p:txBody>
      </p:sp>
      <p:sp>
        <p:nvSpPr>
          <p:cNvPr id="3" name="Content Placeholder 2"/>
          <p:cNvSpPr>
            <a:spLocks noGrp="1"/>
          </p:cNvSpPr>
          <p:nvPr>
            <p:ph idx="1"/>
          </p:nvPr>
        </p:nvSpPr>
        <p:spPr>
          <a:xfrm>
            <a:off x="609600" y="1174750"/>
            <a:ext cx="10972800" cy="1131570"/>
          </a:xfrm>
        </p:spPr>
        <p:txBody>
          <a:bodyPr/>
          <a:p>
            <a:r>
              <a:rPr lang="en-US" sz="2400"/>
              <a:t>It is a software mechanism(user mode)</a:t>
            </a:r>
            <a:endParaRPr lang="en-US" sz="2400"/>
          </a:p>
          <a:p>
            <a:r>
              <a:rPr lang="en-US" sz="2400"/>
              <a:t>More than 2 process</a:t>
            </a:r>
            <a:endParaRPr lang="en-US" sz="2400"/>
          </a:p>
          <a:p>
            <a:endParaRPr lang="en-US" sz="2400"/>
          </a:p>
        </p:txBody>
      </p:sp>
      <p:sp>
        <p:nvSpPr>
          <p:cNvPr id="10" name="Text Box 9"/>
          <p:cNvSpPr txBox="1"/>
          <p:nvPr/>
        </p:nvSpPr>
        <p:spPr>
          <a:xfrm>
            <a:off x="1332865" y="2570480"/>
            <a:ext cx="2383790" cy="706755"/>
          </a:xfrm>
          <a:prstGeom prst="rect">
            <a:avLst/>
          </a:prstGeom>
          <a:noFill/>
        </p:spPr>
        <p:txBody>
          <a:bodyPr wrap="square" rtlCol="0">
            <a:spAutoFit/>
          </a:bodyPr>
          <a:p>
            <a:r>
              <a:rPr lang="en-US" sz="2000" b="1">
                <a:solidFill>
                  <a:srgbClr val="FF0000"/>
                </a:solidFill>
              </a:rPr>
              <a:t>it conbine these two lines</a:t>
            </a:r>
            <a:endParaRPr lang="en-US" sz="2000" b="1">
              <a:solidFill>
                <a:srgbClr val="FF0000"/>
              </a:solidFill>
            </a:endParaRPr>
          </a:p>
        </p:txBody>
      </p:sp>
      <p:sp>
        <p:nvSpPr>
          <p:cNvPr id="11" name="Rectangles 10"/>
          <p:cNvSpPr/>
          <p:nvPr/>
        </p:nvSpPr>
        <p:spPr>
          <a:xfrm>
            <a:off x="739140" y="3277235"/>
            <a:ext cx="290766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Rectangles 11"/>
          <p:cNvSpPr/>
          <p:nvPr/>
        </p:nvSpPr>
        <p:spPr>
          <a:xfrm>
            <a:off x="739140" y="5156835"/>
            <a:ext cx="220281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 = 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Rounded Rectangle 12"/>
          <p:cNvSpPr/>
          <p:nvPr/>
        </p:nvSpPr>
        <p:spPr>
          <a:xfrm>
            <a:off x="1018540" y="4378960"/>
            <a:ext cx="1597660" cy="6203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CS</a:t>
            </a:r>
            <a:endParaRPr kumimoji="0" lang="en-US" altLang="zh-CN" sz="32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Text Box 16"/>
          <p:cNvSpPr txBox="1"/>
          <p:nvPr/>
        </p:nvSpPr>
        <p:spPr>
          <a:xfrm>
            <a:off x="3165475" y="306260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1151255" y="5951220"/>
            <a:ext cx="1876425" cy="368300"/>
          </a:xfrm>
          <a:prstGeom prst="rect">
            <a:avLst/>
          </a:prstGeom>
          <a:noFill/>
        </p:spPr>
        <p:txBody>
          <a:bodyPr wrap="square" rtlCol="0">
            <a:spAutoFit/>
          </a:bodyPr>
          <a:p>
            <a:r>
              <a:rPr lang="en-US"/>
              <a:t>Exit section</a:t>
            </a:r>
            <a:endParaRPr lang="en-US"/>
          </a:p>
        </p:txBody>
      </p:sp>
      <p:sp>
        <p:nvSpPr>
          <p:cNvPr id="9" name="Rectangles 8"/>
          <p:cNvSpPr/>
          <p:nvPr/>
        </p:nvSpPr>
        <p:spPr>
          <a:xfrm>
            <a:off x="8305165" y="269875"/>
            <a:ext cx="3277235" cy="89979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While Test-and-Set (&amp;lock)</a:t>
            </a:r>
            <a:endParaRPr kumimoji="0" lang="en-US" altLang="zh-CN" sz="1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4" name="Rectangles 13"/>
          <p:cNvSpPr/>
          <p:nvPr/>
        </p:nvSpPr>
        <p:spPr>
          <a:xfrm>
            <a:off x="7467600" y="1311275"/>
            <a:ext cx="4467225" cy="19640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Test-and-Set (boolean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boolean r =*target;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 True;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return 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Rectangles 14"/>
          <p:cNvSpPr/>
          <p:nvPr/>
        </p:nvSpPr>
        <p:spPr>
          <a:xfrm>
            <a:off x="4832985" y="498665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Lock</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Rectangles 15"/>
          <p:cNvSpPr/>
          <p:nvPr/>
        </p:nvSpPr>
        <p:spPr>
          <a:xfrm>
            <a:off x="6492240" y="498665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Target</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0" name="Rectangles 19"/>
          <p:cNvSpPr/>
          <p:nvPr/>
        </p:nvSpPr>
        <p:spPr>
          <a:xfrm>
            <a:off x="7856220" y="498665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r</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3" name="Rectangles 22"/>
          <p:cNvSpPr/>
          <p:nvPr/>
        </p:nvSpPr>
        <p:spPr>
          <a:xfrm>
            <a:off x="4811395" y="5719445"/>
            <a:ext cx="965835" cy="600075"/>
          </a:xfrm>
          <a:prstGeom prst="rect">
            <a:avLst/>
          </a:prstGeom>
          <a:gradFill>
            <a:gsLst>
              <a:gs pos="0">
                <a:srgbClr val="9EE256"/>
              </a:gs>
              <a:gs pos="100000">
                <a:srgbClr val="52762D"/>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True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4" name="Rectangles 23"/>
          <p:cNvSpPr/>
          <p:nvPr/>
        </p:nvSpPr>
        <p:spPr>
          <a:xfrm>
            <a:off x="6470650" y="5719445"/>
            <a:ext cx="965835" cy="600075"/>
          </a:xfrm>
          <a:prstGeom prst="rect">
            <a:avLst/>
          </a:prstGeom>
          <a:gradFill>
            <a:gsLst>
              <a:gs pos="0">
                <a:srgbClr val="007BD3"/>
              </a:gs>
              <a:gs pos="100000">
                <a:srgbClr val="034373"/>
              </a:gs>
            </a:gsLst>
            <a:lin scaled="0"/>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1000</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5" name="Rectangles 24"/>
          <p:cNvSpPr/>
          <p:nvPr/>
        </p:nvSpPr>
        <p:spPr>
          <a:xfrm>
            <a:off x="7834630" y="5719445"/>
            <a:ext cx="965835" cy="600075"/>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True</a:t>
            </a:r>
            <a:endParaRPr kumimoji="0" lang="en-US"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6" name="Text Box 25"/>
          <p:cNvSpPr txBox="1"/>
          <p:nvPr/>
        </p:nvSpPr>
        <p:spPr>
          <a:xfrm>
            <a:off x="4811395" y="6319520"/>
            <a:ext cx="858520" cy="368300"/>
          </a:xfrm>
          <a:prstGeom prst="rect">
            <a:avLst/>
          </a:prstGeom>
          <a:noFill/>
        </p:spPr>
        <p:txBody>
          <a:bodyPr wrap="square" rtlCol="0">
            <a:spAutoFit/>
          </a:bodyPr>
          <a:p>
            <a:r>
              <a:rPr lang="en-US"/>
              <a:t>1000</a:t>
            </a:r>
            <a:endParaRPr lang="en-US"/>
          </a:p>
        </p:txBody>
      </p:sp>
      <p:sp>
        <p:nvSpPr>
          <p:cNvPr id="5" name="Oval 4"/>
          <p:cNvSpPr/>
          <p:nvPr/>
        </p:nvSpPr>
        <p:spPr>
          <a:xfrm>
            <a:off x="6443980" y="1169670"/>
            <a:ext cx="822960" cy="711835"/>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Text Box 5"/>
          <p:cNvSpPr txBox="1"/>
          <p:nvPr/>
        </p:nvSpPr>
        <p:spPr>
          <a:xfrm>
            <a:off x="4147185" y="3423285"/>
            <a:ext cx="8044815" cy="2306955"/>
          </a:xfrm>
          <a:prstGeom prst="rect">
            <a:avLst/>
          </a:prstGeom>
          <a:noFill/>
        </p:spPr>
        <p:txBody>
          <a:bodyPr wrap="square" rtlCol="0">
            <a:spAutoFit/>
          </a:bodyPr>
          <a:p>
            <a:pPr marL="285750" indent="-285750">
              <a:buFont typeface="Arial" panose="020B0604020202020204" pitchFamily="34" charset="0"/>
              <a:buChar char="•"/>
            </a:pPr>
            <a:r>
              <a:rPr lang="en-US"/>
              <a:t>Target is memory address.It points the lock</a:t>
            </a:r>
            <a:endParaRPr lang="en-US"/>
          </a:p>
          <a:p>
            <a:pPr marL="285750" indent="-285750">
              <a:buFont typeface="Arial" panose="020B0604020202020204" pitchFamily="34" charset="0"/>
              <a:buChar char="•"/>
            </a:pPr>
            <a:r>
              <a:rPr lang="en-US"/>
              <a:t>Lock is True. r become True here due to line 2 execution.</a:t>
            </a:r>
            <a:endParaRPr lang="en-US"/>
          </a:p>
          <a:p>
            <a:pPr marL="285750" indent="-285750">
              <a:buFont typeface="Arial" panose="020B0604020202020204" pitchFamily="34" charset="0"/>
              <a:buChar char="•"/>
            </a:pPr>
            <a:r>
              <a:rPr lang="en-US"/>
              <a:t>lock become True </a:t>
            </a:r>
            <a:r>
              <a:rPr lang="en-US">
                <a:sym typeface="+mn-ea"/>
              </a:rPr>
              <a:t>due to line 3 execution.</a:t>
            </a:r>
            <a:endParaRPr lang="en-US">
              <a:sym typeface="+mn-ea"/>
            </a:endParaRPr>
          </a:p>
          <a:p>
            <a:pPr marL="285750" indent="-285750">
              <a:buFont typeface="Arial" panose="020B0604020202020204" pitchFamily="34" charset="0"/>
              <a:buChar char="•"/>
            </a:pPr>
            <a:r>
              <a:rPr lang="en-US">
                <a:sym typeface="+mn-ea"/>
              </a:rPr>
              <a:t>Return r which is false</a:t>
            </a:r>
            <a:endParaRPr lang="en-US">
              <a:sym typeface="+mn-ea"/>
            </a:endParaRPr>
          </a:p>
          <a:p>
            <a:pPr marL="285750" indent="-285750">
              <a:buFont typeface="Arial" panose="020B0604020202020204" pitchFamily="34" charset="0"/>
              <a:buChar char="•"/>
            </a:pPr>
            <a:r>
              <a:rPr lang="en-US">
                <a:sym typeface="+mn-ea"/>
              </a:rPr>
              <a:t>Due to this it stuck here</a:t>
            </a:r>
            <a:endParaRPr lang="en-US">
              <a:sym typeface="+mn-ea"/>
            </a:endParaRPr>
          </a:p>
          <a:p>
            <a:pPr marL="285750" indent="-285750">
              <a:buFont typeface="Arial" panose="020B0604020202020204" pitchFamily="34" charset="0"/>
              <a:buChar char="•"/>
            </a:pPr>
            <a:endParaRPr lang="en-US"/>
          </a:p>
          <a:p>
            <a:endParaRPr lang="en-US"/>
          </a:p>
          <a:p>
            <a:r>
              <a:rPr lang="en-US"/>
              <a:t> </a:t>
            </a:r>
            <a:endParaRPr lang="en-US"/>
          </a:p>
        </p:txBody>
      </p:sp>
      <p:cxnSp>
        <p:nvCxnSpPr>
          <p:cNvPr id="8" name="Curved Connector 7"/>
          <p:cNvCxnSpPr/>
          <p:nvPr/>
        </p:nvCxnSpPr>
        <p:spPr>
          <a:xfrm rot="10800000">
            <a:off x="5799455" y="5479415"/>
            <a:ext cx="644525" cy="429895"/>
          </a:xfrm>
          <a:prstGeom prst="curvedConnector3">
            <a:avLst>
              <a:gd name="adj1" fmla="val 4995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7" name="Oval 6"/>
          <p:cNvSpPr/>
          <p:nvPr/>
        </p:nvSpPr>
        <p:spPr>
          <a:xfrm>
            <a:off x="6443980" y="2046605"/>
            <a:ext cx="822960" cy="711835"/>
          </a:xfrm>
          <a:prstGeom prst="ellips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1" name="Text Box 20"/>
          <p:cNvSpPr txBox="1"/>
          <p:nvPr/>
        </p:nvSpPr>
        <p:spPr>
          <a:xfrm>
            <a:off x="8822055" y="4378960"/>
            <a:ext cx="3263900" cy="2306955"/>
          </a:xfrm>
          <a:prstGeom prst="rect">
            <a:avLst/>
          </a:prstGeom>
          <a:noFill/>
        </p:spPr>
        <p:txBody>
          <a:bodyPr wrap="square" rtlCol="0">
            <a:spAutoFit/>
          </a:bodyPr>
          <a:p>
            <a:pPr marL="285750" indent="-285750">
              <a:buFont typeface="Arial" panose="020B0604020202020204" pitchFamily="34" charset="0"/>
              <a:buChar char="•"/>
            </a:pPr>
            <a:r>
              <a:rPr lang="en-US" b="1"/>
              <a:t>P2 cann t get access of CS</a:t>
            </a:r>
            <a:endParaRPr lang="en-US" b="1"/>
          </a:p>
          <a:p>
            <a:pPr marL="285750" indent="-285750">
              <a:buFont typeface="Arial" panose="020B0604020202020204" pitchFamily="34" charset="0"/>
              <a:buChar char="•"/>
            </a:pPr>
            <a:r>
              <a:rPr lang="en-US" b="1"/>
              <a:t>so mutual exclusion acheived</a:t>
            </a:r>
            <a:endParaRPr lang="en-US" b="1"/>
          </a:p>
          <a:p>
            <a:pPr marL="285750" indent="-285750">
              <a:buFont typeface="Arial" panose="020B0604020202020204" pitchFamily="34" charset="0"/>
              <a:buChar char="•"/>
            </a:pPr>
            <a:r>
              <a:rPr lang="en-US" b="1"/>
              <a:t>it achevied progress also because if CS is blank any process can get access of CS</a:t>
            </a:r>
            <a:endParaRPr 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0921" y="1066165"/>
            <a:ext cx="9211733" cy="1082675"/>
          </a:xfrm>
        </p:spPr>
        <p:txBody>
          <a:bodyPr/>
          <a:lstStyle/>
          <a:p>
            <a:pPr algn="ctr"/>
            <a:r>
              <a:rPr lang="en-US" b="1" dirty="0"/>
              <a:t>Process Syncronization</a:t>
            </a:r>
            <a:endParaRPr lang="en-US" b="1" dirty="0"/>
          </a:p>
        </p:txBody>
      </p:sp>
      <p:sp>
        <p:nvSpPr>
          <p:cNvPr id="3" name="Subtitle 2"/>
          <p:cNvSpPr>
            <a:spLocks noGrp="1"/>
          </p:cNvSpPr>
          <p:nvPr>
            <p:ph type="subTitle" idx="1"/>
          </p:nvPr>
        </p:nvSpPr>
        <p:spPr>
          <a:xfrm>
            <a:off x="2280921" y="2396490"/>
            <a:ext cx="9218083" cy="1752600"/>
          </a:xfrm>
        </p:spPr>
        <p:txBody>
          <a:bodyPr/>
          <a:p>
            <a:pPr algn="l"/>
            <a:r>
              <a:rPr lang="en-US" sz="2400" b="1">
                <a:sym typeface="+mn-ea"/>
              </a:rPr>
              <a:t>Synronization Mechanism</a:t>
            </a:r>
            <a:endParaRPr lang="en-US" sz="2400" b="1"/>
          </a:p>
          <a:p>
            <a:pPr algn="ctr"/>
            <a:r>
              <a:rPr lang="en-US" sz="2400" b="1">
                <a:sym typeface="+mn-ea"/>
              </a:rPr>
              <a:t>Turn Variable(3rd Solution)</a:t>
            </a:r>
            <a:endParaRPr lang="en-US" sz="2400" b="1">
              <a:sym typeface="+mn-ea"/>
            </a:endParaRPr>
          </a:p>
          <a:p>
            <a:pPr algn="ctr"/>
            <a:r>
              <a:rPr lang="en-US" sz="2400" b="1">
                <a:sym typeface="+mn-ea"/>
              </a:rPr>
              <a:t>Solution o</a:t>
            </a:r>
            <a:r>
              <a:rPr lang="en-US" sz="2400" b="1">
                <a:sym typeface="+mn-ea"/>
              </a:rPr>
              <a:t>f Critical solution(Busy waiting)</a:t>
            </a:r>
            <a:endParaRPr lang="en-US" sz="2400" b="1">
              <a:sym typeface="+mn-ea"/>
            </a:endParaRPr>
          </a:p>
          <a:p>
            <a:pPr algn="ctr"/>
            <a:r>
              <a:rPr lang="en-US" sz="2400" b="1">
                <a:sym typeface="+mn-ea"/>
              </a:rPr>
              <a:t> </a:t>
            </a:r>
            <a:endParaRPr lang="en-US" sz="2400" b="1">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97915" y="1106805"/>
            <a:ext cx="9711055" cy="464439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Turn Variable (Strict Alteration)</a:t>
            </a:r>
            <a:endParaRPr lang="en-US"/>
          </a:p>
        </p:txBody>
      </p:sp>
      <p:sp>
        <p:nvSpPr>
          <p:cNvPr id="3" name="Content Placeholder 2"/>
          <p:cNvSpPr>
            <a:spLocks noGrp="1"/>
          </p:cNvSpPr>
          <p:nvPr>
            <p:ph idx="1"/>
          </p:nvPr>
        </p:nvSpPr>
        <p:spPr>
          <a:xfrm>
            <a:off x="609600" y="1174750"/>
            <a:ext cx="6100445" cy="962660"/>
          </a:xfrm>
        </p:spPr>
        <p:txBody>
          <a:bodyPr/>
          <a:p>
            <a:r>
              <a:rPr lang="en-US" sz="2400">
                <a:sym typeface="+mn-ea"/>
              </a:rPr>
              <a:t>It is a software mechanism(user mode)</a:t>
            </a:r>
            <a:endParaRPr lang="en-US" sz="2400"/>
          </a:p>
          <a:p>
            <a:r>
              <a:rPr lang="en-US" sz="2400">
                <a:sym typeface="+mn-ea"/>
              </a:rPr>
              <a:t>Only for 2 process</a:t>
            </a:r>
            <a:endParaRPr lang="en-US" sz="2400"/>
          </a:p>
          <a:p>
            <a:endParaRPr lang="en-US" sz="2400"/>
          </a:p>
          <a:p>
            <a:pPr marL="0" indent="0">
              <a:buNone/>
            </a:pPr>
            <a:endParaRPr lang="en-US" sz="2400"/>
          </a:p>
        </p:txBody>
      </p:sp>
      <p:graphicFrame>
        <p:nvGraphicFramePr>
          <p:cNvPr id="5" name="Table 4"/>
          <p:cNvGraphicFramePr/>
          <p:nvPr/>
        </p:nvGraphicFramePr>
        <p:xfrm>
          <a:off x="1828800" y="3048000"/>
          <a:ext cx="4392930" cy="1042670"/>
        </p:xfrm>
        <a:graphic>
          <a:graphicData uri="http://schemas.openxmlformats.org/drawingml/2006/table">
            <a:tbl>
              <a:tblPr firstRow="1" bandRow="1">
                <a:tableStyleId>{5C22544A-7EE6-4342-B048-85BDC9FD1C3A}</a:tableStyleId>
              </a:tblPr>
              <a:tblGrid>
                <a:gridCol w="2196465"/>
                <a:gridCol w="2196465"/>
              </a:tblGrid>
              <a:tr h="521335">
                <a:tc>
                  <a:txBody>
                    <a:bodyPr/>
                    <a:p>
                      <a:pPr algn="ctr">
                        <a:buNone/>
                      </a:pPr>
                      <a:r>
                        <a:rPr lang="en-US"/>
                        <a:t>P0</a:t>
                      </a:r>
                      <a:endParaRPr lang="en-US"/>
                    </a:p>
                  </a:txBody>
                  <a:tcPr/>
                </a:tc>
                <a:tc>
                  <a:txBody>
                    <a:bodyPr/>
                    <a:p>
                      <a:pPr algn="ctr">
                        <a:buNone/>
                      </a:pPr>
                      <a:r>
                        <a:rPr lang="en-US"/>
                        <a:t>P1</a:t>
                      </a:r>
                      <a:endParaRPr lang="en-US"/>
                    </a:p>
                  </a:txBody>
                  <a:tcPr/>
                </a:tc>
              </a:tr>
              <a:tr h="521335">
                <a:tc>
                  <a:txBody>
                    <a:bodyPr/>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While(lock!=0);</a:t>
                      </a:r>
                      <a:endParaRPr lang="en-US"/>
                    </a:p>
                    <a:p>
                      <a:pPr algn="l">
                        <a:buNone/>
                      </a:pPr>
                      <a:r>
                        <a:rPr lang="en-US"/>
                        <a:t>CS</a:t>
                      </a:r>
                      <a:endParaRPr lang="en-US"/>
                    </a:p>
                    <a:p>
                      <a:pPr algn="l">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Lock =1</a:t>
                      </a:r>
                      <a:endParaRPr lang="en-US"/>
                    </a:p>
                  </a:txBody>
                  <a:tcPr/>
                </a:tc>
                <a:tc>
                  <a:txBody>
                    <a:bodyPr/>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While(lock!=1);</a:t>
                      </a:r>
                      <a:endParaRPr lang="en-US" sz="1800"/>
                    </a:p>
                    <a:p>
                      <a:pPr algn="l">
                        <a:buNone/>
                      </a:pPr>
                      <a:r>
                        <a:rPr lang="en-US" sz="1800">
                          <a:sym typeface="+mn-ea"/>
                        </a:rPr>
                        <a:t>CS</a:t>
                      </a:r>
                      <a:endParaRPr lang="en-US" sz="1800"/>
                    </a:p>
                    <a:p>
                      <a:pPr algn="l">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Lock =0</a:t>
                      </a:r>
                      <a:endParaRPr lang="en-US"/>
                    </a:p>
                  </a:txBody>
                  <a:tcPr/>
                </a:tc>
              </a:tr>
            </a:tbl>
          </a:graphicData>
        </a:graphic>
      </p:graphicFrame>
      <p:sp>
        <p:nvSpPr>
          <p:cNvPr id="17" name="Text Box 16"/>
          <p:cNvSpPr txBox="1"/>
          <p:nvPr/>
        </p:nvSpPr>
        <p:spPr>
          <a:xfrm>
            <a:off x="38100" y="358203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47625" y="4115435"/>
            <a:ext cx="1876425" cy="368300"/>
          </a:xfrm>
          <a:prstGeom prst="rect">
            <a:avLst/>
          </a:prstGeom>
          <a:noFill/>
        </p:spPr>
        <p:txBody>
          <a:bodyPr wrap="square" rtlCol="0">
            <a:spAutoFit/>
          </a:bodyPr>
          <a:p>
            <a:r>
              <a:rPr lang="en-US"/>
              <a:t>Exit section</a:t>
            </a:r>
            <a:endParaRPr lang="en-US"/>
          </a:p>
        </p:txBody>
      </p:sp>
      <p:sp>
        <p:nvSpPr>
          <p:cNvPr id="18" name="Text Box 17"/>
          <p:cNvSpPr txBox="1"/>
          <p:nvPr/>
        </p:nvSpPr>
        <p:spPr>
          <a:xfrm>
            <a:off x="2721610" y="2479040"/>
            <a:ext cx="1876425" cy="368300"/>
          </a:xfrm>
          <a:prstGeom prst="rect">
            <a:avLst/>
          </a:prstGeom>
          <a:noFill/>
        </p:spPr>
        <p:txBody>
          <a:bodyPr wrap="square" rtlCol="0">
            <a:spAutoFit/>
          </a:bodyPr>
          <a:p>
            <a:r>
              <a:rPr lang="en-US"/>
              <a:t>initial Turn=0</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Turn Variable (Strict Alteration)</a:t>
            </a:r>
            <a:endParaRPr lang="en-US"/>
          </a:p>
        </p:txBody>
      </p:sp>
      <p:sp>
        <p:nvSpPr>
          <p:cNvPr id="3" name="Content Placeholder 2"/>
          <p:cNvSpPr>
            <a:spLocks noGrp="1"/>
          </p:cNvSpPr>
          <p:nvPr>
            <p:ph idx="1"/>
          </p:nvPr>
        </p:nvSpPr>
        <p:spPr>
          <a:xfrm>
            <a:off x="609600" y="1174750"/>
            <a:ext cx="6100445" cy="962660"/>
          </a:xfrm>
        </p:spPr>
        <p:txBody>
          <a:bodyPr/>
          <a:p>
            <a:r>
              <a:rPr lang="en-US" sz="2400">
                <a:sym typeface="+mn-ea"/>
              </a:rPr>
              <a:t>It is a software mechanism(user mode)</a:t>
            </a:r>
            <a:endParaRPr lang="en-US" sz="2400"/>
          </a:p>
          <a:p>
            <a:r>
              <a:rPr lang="en-US" sz="2400">
                <a:sym typeface="+mn-ea"/>
              </a:rPr>
              <a:t>Only for 2 process</a:t>
            </a:r>
            <a:endParaRPr lang="en-US" sz="2400"/>
          </a:p>
          <a:p>
            <a:endParaRPr lang="en-US" sz="2400"/>
          </a:p>
          <a:p>
            <a:pPr marL="0" indent="0">
              <a:buNone/>
            </a:pPr>
            <a:endParaRPr lang="en-US" sz="2400"/>
          </a:p>
        </p:txBody>
      </p:sp>
      <p:graphicFrame>
        <p:nvGraphicFramePr>
          <p:cNvPr id="5" name="Table 4"/>
          <p:cNvGraphicFramePr/>
          <p:nvPr/>
        </p:nvGraphicFramePr>
        <p:xfrm>
          <a:off x="1828800" y="3048000"/>
          <a:ext cx="4392930" cy="1042670"/>
        </p:xfrm>
        <a:graphic>
          <a:graphicData uri="http://schemas.openxmlformats.org/drawingml/2006/table">
            <a:tbl>
              <a:tblPr firstRow="1" bandRow="1">
                <a:tableStyleId>{5C22544A-7EE6-4342-B048-85BDC9FD1C3A}</a:tableStyleId>
              </a:tblPr>
              <a:tblGrid>
                <a:gridCol w="2196465"/>
                <a:gridCol w="2196465"/>
              </a:tblGrid>
              <a:tr h="521335">
                <a:tc>
                  <a:txBody>
                    <a:bodyPr/>
                    <a:p>
                      <a:pPr algn="ctr">
                        <a:buNone/>
                      </a:pPr>
                      <a:r>
                        <a:rPr lang="en-US"/>
                        <a:t>P0</a:t>
                      </a:r>
                      <a:endParaRPr lang="en-US"/>
                    </a:p>
                  </a:txBody>
                  <a:tcPr/>
                </a:tc>
                <a:tc>
                  <a:txBody>
                    <a:bodyPr/>
                    <a:p>
                      <a:pPr algn="ctr">
                        <a:buNone/>
                      </a:pPr>
                      <a:r>
                        <a:rPr lang="en-US"/>
                        <a:t>P1</a:t>
                      </a:r>
                      <a:endParaRPr lang="en-US"/>
                    </a:p>
                  </a:txBody>
                  <a:tcPr/>
                </a:tc>
              </a:tr>
              <a:tr h="521335">
                <a:tc>
                  <a:txBody>
                    <a:bodyPr/>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While(lock!=0);</a:t>
                      </a:r>
                      <a:endParaRPr lang="en-US"/>
                    </a:p>
                    <a:p>
                      <a:pPr algn="l">
                        <a:buNone/>
                      </a:pPr>
                      <a:r>
                        <a:rPr lang="en-US"/>
                        <a:t>CS</a:t>
                      </a:r>
                      <a:endParaRPr lang="en-US"/>
                    </a:p>
                    <a:p>
                      <a:pPr algn="l">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Lock =1</a:t>
                      </a:r>
                      <a:endParaRPr lang="en-US"/>
                    </a:p>
                  </a:txBody>
                  <a:tcPr/>
                </a:tc>
                <a:tc>
                  <a:txBody>
                    <a:bodyPr/>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While(lock!=1);</a:t>
                      </a:r>
                      <a:endParaRPr lang="en-US" sz="1800"/>
                    </a:p>
                    <a:p>
                      <a:pPr algn="l">
                        <a:buNone/>
                      </a:pPr>
                      <a:r>
                        <a:rPr lang="en-US" sz="1800">
                          <a:sym typeface="+mn-ea"/>
                        </a:rPr>
                        <a:t>CS</a:t>
                      </a:r>
                      <a:endParaRPr lang="en-US" sz="1800"/>
                    </a:p>
                    <a:p>
                      <a:pPr algn="l">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Lock =0</a:t>
                      </a:r>
                      <a:endParaRPr lang="en-US"/>
                    </a:p>
                  </a:txBody>
                  <a:tcPr/>
                </a:tc>
              </a:tr>
            </a:tbl>
          </a:graphicData>
        </a:graphic>
      </p:graphicFrame>
      <p:sp>
        <p:nvSpPr>
          <p:cNvPr id="17" name="Text Box 16"/>
          <p:cNvSpPr txBox="1"/>
          <p:nvPr/>
        </p:nvSpPr>
        <p:spPr>
          <a:xfrm>
            <a:off x="38100" y="358203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47625" y="4115435"/>
            <a:ext cx="1876425" cy="368300"/>
          </a:xfrm>
          <a:prstGeom prst="rect">
            <a:avLst/>
          </a:prstGeom>
          <a:noFill/>
        </p:spPr>
        <p:txBody>
          <a:bodyPr wrap="square" rtlCol="0">
            <a:spAutoFit/>
          </a:bodyPr>
          <a:p>
            <a:r>
              <a:rPr lang="en-US"/>
              <a:t>Exit section</a:t>
            </a:r>
            <a:endParaRPr lang="en-US"/>
          </a:p>
        </p:txBody>
      </p:sp>
      <p:sp>
        <p:nvSpPr>
          <p:cNvPr id="18" name="Text Box 17"/>
          <p:cNvSpPr txBox="1"/>
          <p:nvPr/>
        </p:nvSpPr>
        <p:spPr>
          <a:xfrm>
            <a:off x="2721610" y="2479040"/>
            <a:ext cx="1876425" cy="368300"/>
          </a:xfrm>
          <a:prstGeom prst="rect">
            <a:avLst/>
          </a:prstGeom>
          <a:noFill/>
        </p:spPr>
        <p:txBody>
          <a:bodyPr wrap="square" rtlCol="0">
            <a:spAutoFit/>
          </a:bodyPr>
          <a:p>
            <a:r>
              <a:rPr lang="en-US"/>
              <a:t>initial Turn=0</a:t>
            </a:r>
            <a:endParaRPr lang="en-US"/>
          </a:p>
        </p:txBody>
      </p:sp>
      <p:sp>
        <p:nvSpPr>
          <p:cNvPr id="14" name="Rectangles 13"/>
          <p:cNvSpPr/>
          <p:nvPr/>
        </p:nvSpPr>
        <p:spPr>
          <a:xfrm>
            <a:off x="191135" y="4771390"/>
            <a:ext cx="3425190" cy="91313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0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2893695" y="4925060"/>
            <a:ext cx="598805" cy="605790"/>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4" name="Oval 3"/>
          <p:cNvSpPr/>
          <p:nvPr/>
        </p:nvSpPr>
        <p:spPr>
          <a:xfrm>
            <a:off x="3796030" y="4925060"/>
            <a:ext cx="598805" cy="605790"/>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Multiply 5"/>
          <p:cNvSpPr/>
          <p:nvPr/>
        </p:nvSpPr>
        <p:spPr>
          <a:xfrm>
            <a:off x="4051300" y="5173345"/>
            <a:ext cx="422275" cy="511175"/>
          </a:xfrm>
          <a:prstGeom prst="mathMultiply">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Turn Variable (Strict Alteration)</a:t>
            </a:r>
            <a:endParaRPr lang="en-US"/>
          </a:p>
        </p:txBody>
      </p:sp>
      <p:sp>
        <p:nvSpPr>
          <p:cNvPr id="3" name="Content Placeholder 2"/>
          <p:cNvSpPr>
            <a:spLocks noGrp="1"/>
          </p:cNvSpPr>
          <p:nvPr>
            <p:ph idx="1"/>
          </p:nvPr>
        </p:nvSpPr>
        <p:spPr>
          <a:xfrm>
            <a:off x="609600" y="1174750"/>
            <a:ext cx="6100445" cy="962660"/>
          </a:xfrm>
        </p:spPr>
        <p:txBody>
          <a:bodyPr/>
          <a:p>
            <a:r>
              <a:rPr lang="en-US" sz="2400">
                <a:sym typeface="+mn-ea"/>
              </a:rPr>
              <a:t>It is a software mechanism(user mode)</a:t>
            </a:r>
            <a:endParaRPr lang="en-US" sz="2400"/>
          </a:p>
          <a:p>
            <a:r>
              <a:rPr lang="en-US" sz="2400">
                <a:sym typeface="+mn-ea"/>
              </a:rPr>
              <a:t>Only for 2 process</a:t>
            </a:r>
            <a:endParaRPr lang="en-US" sz="2400"/>
          </a:p>
          <a:p>
            <a:endParaRPr lang="en-US" sz="2400"/>
          </a:p>
          <a:p>
            <a:pPr marL="0" indent="0">
              <a:buNone/>
            </a:pPr>
            <a:endParaRPr lang="en-US" sz="2400"/>
          </a:p>
        </p:txBody>
      </p:sp>
      <p:graphicFrame>
        <p:nvGraphicFramePr>
          <p:cNvPr id="5" name="Table 4"/>
          <p:cNvGraphicFramePr/>
          <p:nvPr/>
        </p:nvGraphicFramePr>
        <p:xfrm>
          <a:off x="1828800" y="3048000"/>
          <a:ext cx="4392930" cy="1042670"/>
        </p:xfrm>
        <a:graphic>
          <a:graphicData uri="http://schemas.openxmlformats.org/drawingml/2006/table">
            <a:tbl>
              <a:tblPr firstRow="1" bandRow="1">
                <a:tableStyleId>{5C22544A-7EE6-4342-B048-85BDC9FD1C3A}</a:tableStyleId>
              </a:tblPr>
              <a:tblGrid>
                <a:gridCol w="2196465"/>
                <a:gridCol w="2196465"/>
              </a:tblGrid>
              <a:tr h="521335">
                <a:tc>
                  <a:txBody>
                    <a:bodyPr/>
                    <a:p>
                      <a:pPr algn="ctr">
                        <a:buNone/>
                      </a:pPr>
                      <a:r>
                        <a:rPr lang="en-US"/>
                        <a:t>P0</a:t>
                      </a:r>
                      <a:endParaRPr lang="en-US"/>
                    </a:p>
                  </a:txBody>
                  <a:tcPr/>
                </a:tc>
                <a:tc>
                  <a:txBody>
                    <a:bodyPr/>
                    <a:p>
                      <a:pPr algn="ctr">
                        <a:buNone/>
                      </a:pPr>
                      <a:r>
                        <a:rPr lang="en-US"/>
                        <a:t>P1</a:t>
                      </a:r>
                      <a:endParaRPr lang="en-US"/>
                    </a:p>
                  </a:txBody>
                  <a:tcPr/>
                </a:tc>
              </a:tr>
              <a:tr h="521335">
                <a:tc>
                  <a:txBody>
                    <a:bodyPr/>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While(lock!=0);</a:t>
                      </a:r>
                      <a:endParaRPr lang="en-US"/>
                    </a:p>
                    <a:p>
                      <a:pPr algn="l">
                        <a:buNone/>
                      </a:pPr>
                      <a:r>
                        <a:rPr lang="en-US"/>
                        <a:t>CS</a:t>
                      </a:r>
                      <a:endParaRPr lang="en-US"/>
                    </a:p>
                    <a:p>
                      <a:pPr algn="l">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Lock =1</a:t>
                      </a:r>
                      <a:endParaRPr lang="en-US"/>
                    </a:p>
                  </a:txBody>
                  <a:tcPr/>
                </a:tc>
                <a:tc>
                  <a:txBody>
                    <a:bodyPr/>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While(lock!=1);</a:t>
                      </a:r>
                      <a:endParaRPr lang="en-US" sz="1800"/>
                    </a:p>
                    <a:p>
                      <a:pPr algn="l">
                        <a:buNone/>
                      </a:pPr>
                      <a:r>
                        <a:rPr lang="en-US" sz="1800">
                          <a:sym typeface="+mn-ea"/>
                        </a:rPr>
                        <a:t>CS</a:t>
                      </a:r>
                      <a:endParaRPr lang="en-US" sz="1800"/>
                    </a:p>
                    <a:p>
                      <a:pPr algn="l">
                        <a:buNone/>
                      </a:pPr>
                      <a:r>
                        <a:rPr lang="en-US" altLang="zh-CN" sz="1800" smtClean="0">
                          <a:ln>
                            <a:noFill/>
                          </a:ln>
                          <a:solidFill>
                            <a:schemeClr val="tx1"/>
                          </a:solidFill>
                          <a:effectLst/>
                          <a:latin typeface="Arial" panose="020B0604020202020204" pitchFamily="34" charset="0"/>
                          <a:ea typeface="SimSun" panose="02010600030101010101" pitchFamily="2" charset="-122"/>
                          <a:sym typeface="+mn-ea"/>
                        </a:rPr>
                        <a:t>Lock =0</a:t>
                      </a:r>
                      <a:endParaRPr lang="en-US"/>
                    </a:p>
                  </a:txBody>
                  <a:tcPr/>
                </a:tc>
              </a:tr>
            </a:tbl>
          </a:graphicData>
        </a:graphic>
      </p:graphicFrame>
      <p:sp>
        <p:nvSpPr>
          <p:cNvPr id="17" name="Text Box 16"/>
          <p:cNvSpPr txBox="1"/>
          <p:nvPr/>
        </p:nvSpPr>
        <p:spPr>
          <a:xfrm>
            <a:off x="38100" y="3582035"/>
            <a:ext cx="1876425" cy="368300"/>
          </a:xfrm>
          <a:prstGeom prst="rect">
            <a:avLst/>
          </a:prstGeom>
          <a:noFill/>
        </p:spPr>
        <p:txBody>
          <a:bodyPr wrap="square" rtlCol="0">
            <a:spAutoFit/>
          </a:bodyPr>
          <a:p>
            <a:r>
              <a:rPr lang="en-US"/>
              <a:t>Entry section</a:t>
            </a:r>
            <a:endParaRPr lang="en-US"/>
          </a:p>
        </p:txBody>
      </p:sp>
      <p:sp>
        <p:nvSpPr>
          <p:cNvPr id="19" name="Text Box 18"/>
          <p:cNvSpPr txBox="1"/>
          <p:nvPr/>
        </p:nvSpPr>
        <p:spPr>
          <a:xfrm>
            <a:off x="-47625" y="4115435"/>
            <a:ext cx="1876425" cy="368300"/>
          </a:xfrm>
          <a:prstGeom prst="rect">
            <a:avLst/>
          </a:prstGeom>
          <a:noFill/>
        </p:spPr>
        <p:txBody>
          <a:bodyPr wrap="square" rtlCol="0">
            <a:spAutoFit/>
          </a:bodyPr>
          <a:p>
            <a:r>
              <a:rPr lang="en-US"/>
              <a:t>Exit section</a:t>
            </a:r>
            <a:endParaRPr lang="en-US"/>
          </a:p>
        </p:txBody>
      </p:sp>
      <p:sp>
        <p:nvSpPr>
          <p:cNvPr id="18" name="Text Box 17"/>
          <p:cNvSpPr txBox="1"/>
          <p:nvPr/>
        </p:nvSpPr>
        <p:spPr>
          <a:xfrm>
            <a:off x="2721610" y="2479040"/>
            <a:ext cx="1876425" cy="368300"/>
          </a:xfrm>
          <a:prstGeom prst="rect">
            <a:avLst/>
          </a:prstGeom>
          <a:noFill/>
        </p:spPr>
        <p:txBody>
          <a:bodyPr wrap="square" rtlCol="0">
            <a:spAutoFit/>
          </a:bodyPr>
          <a:p>
            <a:r>
              <a:rPr lang="en-US"/>
              <a:t>initial Turn=1</a:t>
            </a:r>
            <a:endParaRPr lang="en-US"/>
          </a:p>
        </p:txBody>
      </p:sp>
      <p:sp>
        <p:nvSpPr>
          <p:cNvPr id="14" name="Rectangles 13"/>
          <p:cNvSpPr/>
          <p:nvPr/>
        </p:nvSpPr>
        <p:spPr>
          <a:xfrm>
            <a:off x="191135" y="4771390"/>
            <a:ext cx="3425190" cy="91313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Critical Section(CS)</a:t>
            </a:r>
            <a:endParaRPr kumimoji="0" lang="en-US" altLang="zh-CN" sz="20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5" name="Oval 14"/>
          <p:cNvSpPr/>
          <p:nvPr/>
        </p:nvSpPr>
        <p:spPr>
          <a:xfrm>
            <a:off x="2893695" y="4925060"/>
            <a:ext cx="598805" cy="605790"/>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P2</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4" name="Oval 3"/>
          <p:cNvSpPr/>
          <p:nvPr/>
        </p:nvSpPr>
        <p:spPr>
          <a:xfrm>
            <a:off x="3796030" y="4925060"/>
            <a:ext cx="598805" cy="605790"/>
          </a:xfrm>
          <a:prstGeom prst="ellipse">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rPr>
              <a:t>P1</a:t>
            </a:r>
            <a:endParaRPr kumimoji="0" lang="en-US" altLang="zh-CN" sz="2800" b="1"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6" name="Multiply 5"/>
          <p:cNvSpPr/>
          <p:nvPr/>
        </p:nvSpPr>
        <p:spPr>
          <a:xfrm>
            <a:off x="4051300" y="5173345"/>
            <a:ext cx="422275" cy="511175"/>
          </a:xfrm>
          <a:prstGeom prst="mathMultiply">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6471285" y="3700145"/>
            <a:ext cx="5283200" cy="1476375"/>
          </a:xfrm>
          <a:prstGeom prst="rect">
            <a:avLst/>
          </a:prstGeom>
          <a:gradFill>
            <a:gsLst>
              <a:gs pos="0">
                <a:srgbClr val="9EE256"/>
              </a:gs>
              <a:gs pos="100000">
                <a:srgbClr val="52762D"/>
              </a:gs>
            </a:gsLst>
            <a:lin scaled="0"/>
          </a:gradFill>
        </p:spPr>
        <p:txBody>
          <a:bodyPr wrap="square" rtlCol="0">
            <a:spAutoFit/>
          </a:bodyPr>
          <a:p>
            <a:r>
              <a:rPr lang="en-US"/>
              <a:t>So Mutual Exclusive condition is satisfied here.</a:t>
            </a:r>
            <a:endParaRPr lang="en-US"/>
          </a:p>
          <a:p>
            <a:r>
              <a:rPr lang="en-US">
                <a:sym typeface="+mn-ea"/>
              </a:rPr>
              <a:t>and it also achevied Bounded waiting and </a:t>
            </a:r>
            <a:r>
              <a:rPr lang="en-US">
                <a:sym typeface="+mn-ea"/>
              </a:rPr>
              <a:t>No assumption related to H/W and speed </a:t>
            </a:r>
            <a:r>
              <a:rPr lang="en-US">
                <a:sym typeface="+mn-ea"/>
              </a:rPr>
              <a:t>too. it also satisfy but it cant achevied progress </a:t>
            </a:r>
            <a:endParaRPr lang="en-US">
              <a:sym typeface="+mn-ea"/>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09955" y="1065530"/>
            <a:ext cx="9872345" cy="4537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30275" y="1139825"/>
            <a:ext cx="9902825" cy="4578985"/>
          </a:xfrm>
          <a:prstGeom prst="rect">
            <a:avLst/>
          </a:prstGeom>
        </p:spPr>
      </p:pic>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12705</Words>
  <Application>WPS Presentation</Application>
  <PresentationFormat>Widescreen</PresentationFormat>
  <Paragraphs>978</Paragraphs>
  <Slides>72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Arial</vt:lpstr>
      <vt:lpstr>SimSun</vt:lpstr>
      <vt:lpstr>Wingdings</vt:lpstr>
      <vt:lpstr>Microsoft YaHei</vt:lpstr>
      <vt:lpstr>Arial Unicode MS</vt:lpstr>
      <vt:lpstr>Calibri</vt:lpstr>
      <vt:lpstr>Gear Drives</vt:lpstr>
      <vt:lpstr>Operating System </vt:lpstr>
      <vt:lpstr>Multilevel QUEUE Scheduling</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Advantage &amp; Problem</vt:lpstr>
      <vt:lpstr>Starvation problem can be resolve by  Multilevel Feedback queue scheduling Algorithm</vt:lpstr>
      <vt:lpstr>  Multilevel Feedback queue scheduling Algorithm</vt:lpstr>
      <vt:lpstr>Multilevel Feedback queue scheduling Algorithm</vt:lpstr>
      <vt:lpstr>Example</vt:lpstr>
      <vt:lpstr>Example</vt:lpstr>
      <vt:lpstr>Example</vt:lpstr>
      <vt:lpstr>Example</vt:lpstr>
      <vt:lpstr>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Operating System </vt:lpstr>
      <vt:lpstr>Process Syncronization</vt:lpstr>
      <vt:lpstr>Critical section</vt:lpstr>
      <vt:lpstr>Example</vt:lpstr>
      <vt:lpstr>Example</vt:lpstr>
      <vt:lpstr>Example</vt:lpstr>
      <vt:lpstr>Example</vt:lpstr>
      <vt:lpstr>Example</vt:lpstr>
      <vt:lpstr>Example</vt:lpstr>
      <vt:lpstr>what are conditions/ objective required for the perfect syncronization</vt:lpstr>
      <vt:lpstr>Synronization Mechanism</vt:lpstr>
      <vt:lpstr>Process Syncronization</vt:lpstr>
      <vt:lpstr>Lock Variable(Solution of Busy waiting ) oldest methodology</vt:lpstr>
      <vt:lpstr>Lock Variable(Solution of Busy waiting ) oldest methodology</vt:lpstr>
      <vt:lpstr>Lock Variable(Solution of Busy waiting ) oldest methodology</vt:lpstr>
      <vt:lpstr>Lock Variable(Solution of Busy waiting ) oldest methodology</vt:lpstr>
      <vt:lpstr>Lock Variable(Solution of Busy waiting ) oldest methodology</vt:lpstr>
      <vt:lpstr>Lock Variable(Solution of Busy waiting ) oldest methodology</vt:lpstr>
      <vt:lpstr>Process Syncronization</vt:lpstr>
      <vt:lpstr>Test and Set Lock (TSL)</vt:lpstr>
      <vt:lpstr>Test and Set Lock (TSL)</vt:lpstr>
      <vt:lpstr>Test and Set Lock (TSL)</vt:lpstr>
      <vt:lpstr>Test and Set Lock (TSL)</vt:lpstr>
      <vt:lpstr>Test and Set Lock (TSL)</vt:lpstr>
      <vt:lpstr>Test and Set Lock (TSL)</vt:lpstr>
      <vt:lpstr>Process Syncronization</vt:lpstr>
      <vt:lpstr>Turn Variable (Strict Alteration)</vt:lpstr>
      <vt:lpstr>Turn Variable (Strict Alteration)</vt:lpstr>
      <vt:lpstr>Turn Variable (Strict Alteration)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dc:title>
  <dc:creator/>
  <cp:lastModifiedBy>Dell</cp:lastModifiedBy>
  <cp:revision>24</cp:revision>
  <dcterms:created xsi:type="dcterms:W3CDTF">2021-05-27T16:08:00Z</dcterms:created>
  <dcterms:modified xsi:type="dcterms:W3CDTF">2021-06-10T03:05:55Z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